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7"/>
  </p:notesMasterIdLst>
  <p:sldIdLst>
    <p:sldId id="283" r:id="rId2"/>
    <p:sldId id="286" r:id="rId3"/>
    <p:sldId id="260" r:id="rId4"/>
    <p:sldId id="288" r:id="rId5"/>
    <p:sldId id="289" r:id="rId6"/>
    <p:sldId id="290" r:id="rId7"/>
    <p:sldId id="291" r:id="rId8"/>
    <p:sldId id="294" r:id="rId9"/>
    <p:sldId id="287" r:id="rId10"/>
    <p:sldId id="292" r:id="rId11"/>
    <p:sldId id="293" r:id="rId12"/>
    <p:sldId id="295" r:id="rId13"/>
    <p:sldId id="261" r:id="rId14"/>
    <p:sldId id="278" r:id="rId15"/>
    <p:sldId id="28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45FB"/>
    <a:srgbClr val="D925BB"/>
    <a:srgbClr val="269ED4"/>
    <a:srgbClr val="095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ln>
              <a:noFill/>
            </a:ln>
          </c:spPr>
          <c:explosion val="6"/>
          <c:dPt>
            <c:idx val="0"/>
            <c:bubble3D val="0"/>
            <c:spPr>
              <a:solidFill>
                <a:schemeClr val="tx2">
                  <a:lumMod val="75000"/>
                </a:schemeClr>
              </a:solidFill>
              <a:ln w="19050">
                <a:noFill/>
              </a:ln>
              <a:effectLst/>
            </c:spPr>
            <c:extLst>
              <c:ext xmlns:c16="http://schemas.microsoft.com/office/drawing/2014/chart" uri="{C3380CC4-5D6E-409C-BE32-E72D297353CC}">
                <c16:uniqueId val="{00000001-85A0-4D08-B4CB-473E33CE814B}"/>
              </c:ext>
            </c:extLst>
          </c:dPt>
          <c:dPt>
            <c:idx val="1"/>
            <c:bubble3D val="0"/>
            <c:spPr>
              <a:solidFill>
                <a:schemeClr val="tx1">
                  <a:lumMod val="65000"/>
                  <a:lumOff val="35000"/>
                </a:schemeClr>
              </a:solidFill>
              <a:ln w="19050">
                <a:noFill/>
              </a:ln>
              <a:effectLst/>
            </c:spPr>
            <c:extLst>
              <c:ext xmlns:c16="http://schemas.microsoft.com/office/drawing/2014/chart" uri="{C3380CC4-5D6E-409C-BE32-E72D297353CC}">
                <c16:uniqueId val="{00000003-85A0-4D08-B4CB-473E33CE814B}"/>
              </c:ext>
            </c:extLst>
          </c:dPt>
          <c:dPt>
            <c:idx val="2"/>
            <c:bubble3D val="0"/>
            <c:spPr>
              <a:solidFill>
                <a:schemeClr val="accent3"/>
              </a:solidFill>
              <a:ln w="19050">
                <a:noFill/>
              </a:ln>
              <a:effectLst/>
            </c:spPr>
            <c:extLst>
              <c:ext xmlns:c16="http://schemas.microsoft.com/office/drawing/2014/chart" uri="{C3380CC4-5D6E-409C-BE32-E72D297353CC}">
                <c16:uniqueId val="{00000005-85A0-4D08-B4CB-473E33CE814B}"/>
              </c:ext>
            </c:extLst>
          </c:dPt>
          <c:dPt>
            <c:idx val="3"/>
            <c:bubble3D val="0"/>
            <c:spPr>
              <a:solidFill>
                <a:schemeClr val="accent4"/>
              </a:solidFill>
              <a:ln w="19050">
                <a:noFill/>
              </a:ln>
              <a:effectLst/>
            </c:spPr>
            <c:extLst>
              <c:ext xmlns:c16="http://schemas.microsoft.com/office/drawing/2014/chart" uri="{C3380CC4-5D6E-409C-BE32-E72D297353CC}">
                <c16:uniqueId val="{00000007-85A0-4D08-B4CB-473E33CE814B}"/>
              </c:ext>
            </c:extLst>
          </c:dPt>
          <c:val>
            <c:numRef>
              <c:f>Sheet1!$B$2:$B$5</c:f>
              <c:numCache>
                <c:formatCode>General</c:formatCode>
                <c:ptCount val="4"/>
                <c:pt idx="0">
                  <c:v>82000</c:v>
                </c:pt>
                <c:pt idx="1">
                  <c:v>32000</c:v>
                </c:pt>
                <c:pt idx="2">
                  <c:v>14000</c:v>
                </c:pt>
                <c:pt idx="3">
                  <c:v>12000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Sheet1!$A$2:$A$5</c15:sqref>
                        </c15:formulaRef>
                      </c:ext>
                    </c:extLst>
                    <c:strCache>
                      <c:ptCount val="4"/>
                      <c:pt idx="0">
                        <c:v>Part 1</c:v>
                      </c:pt>
                      <c:pt idx="1">
                        <c:v>Part 2</c:v>
                      </c:pt>
                      <c:pt idx="2">
                        <c:v>Part 3</c:v>
                      </c:pt>
                      <c:pt idx="3">
                        <c:v>Part 4</c:v>
                      </c:pt>
                    </c:strCache>
                  </c:strRef>
                </c15:cat>
              </c15:filteredCategoryTitle>
            </c:ext>
            <c:ext xmlns:c16="http://schemas.microsoft.com/office/drawing/2014/chart" uri="{C3380CC4-5D6E-409C-BE32-E72D297353CC}">
              <c16:uniqueId val="{00000008-85A0-4D08-B4CB-473E33CE814B}"/>
            </c:ext>
          </c:extLst>
        </c:ser>
        <c:dLbls>
          <c:showLegendKey val="0"/>
          <c:showVal val="0"/>
          <c:showCatName val="0"/>
          <c:showSerName val="0"/>
          <c:showPercent val="0"/>
          <c:showBubbleSize val="0"/>
          <c:showLeaderLines val="0"/>
        </c:dLbls>
        <c:firstSliceAng val="16"/>
        <c:holeSize val="31"/>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126FB4-06B5-428C-A6E2-4567C8163110}" type="datetimeFigureOut">
              <a:rPr lang="en-IN" smtClean="0"/>
              <a:t>04-04-2021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4F73F5-5803-4D96-824D-F5AB938EA8B8}" type="slidenum">
              <a:rPr lang="en-IN" smtClean="0"/>
              <a:t>‹#›</a:t>
            </a:fld>
            <a:endParaRPr lang="en-IN"/>
          </a:p>
        </p:txBody>
      </p:sp>
    </p:spTree>
    <p:extLst>
      <p:ext uri="{BB962C8B-B14F-4D97-AF65-F5344CB8AC3E}">
        <p14:creationId xmlns:p14="http://schemas.microsoft.com/office/powerpoint/2010/main" val="988945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a:t>
            </a:fld>
            <a:endParaRPr lang="en-US" noProof="0"/>
          </a:p>
        </p:txBody>
      </p:sp>
    </p:spTree>
    <p:extLst>
      <p:ext uri="{BB962C8B-B14F-4D97-AF65-F5344CB8AC3E}">
        <p14:creationId xmlns:p14="http://schemas.microsoft.com/office/powerpoint/2010/main" val="3051582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2</a:t>
            </a:fld>
            <a:endParaRPr lang="en-US" noProof="0"/>
          </a:p>
        </p:txBody>
      </p:sp>
    </p:spTree>
    <p:extLst>
      <p:ext uri="{BB962C8B-B14F-4D97-AF65-F5344CB8AC3E}">
        <p14:creationId xmlns:p14="http://schemas.microsoft.com/office/powerpoint/2010/main" val="1470653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3</a:t>
            </a:fld>
            <a:endParaRPr lang="en-US" noProof="0"/>
          </a:p>
        </p:txBody>
      </p:sp>
    </p:spTree>
    <p:extLst>
      <p:ext uri="{BB962C8B-B14F-4D97-AF65-F5344CB8AC3E}">
        <p14:creationId xmlns:p14="http://schemas.microsoft.com/office/powerpoint/2010/main" val="364632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13</a:t>
            </a:fld>
            <a:endParaRPr lang="en-US" noProof="0"/>
          </a:p>
        </p:txBody>
      </p:sp>
    </p:spTree>
    <p:extLst>
      <p:ext uri="{BB962C8B-B14F-4D97-AF65-F5344CB8AC3E}">
        <p14:creationId xmlns:p14="http://schemas.microsoft.com/office/powerpoint/2010/main" val="702750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14</a:t>
            </a:fld>
            <a:endParaRPr lang="en-US" noProof="0"/>
          </a:p>
        </p:txBody>
      </p:sp>
    </p:spTree>
    <p:extLst>
      <p:ext uri="{BB962C8B-B14F-4D97-AF65-F5344CB8AC3E}">
        <p14:creationId xmlns:p14="http://schemas.microsoft.com/office/powerpoint/2010/main" val="281695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15</a:t>
            </a:fld>
            <a:endParaRPr lang="en-US"/>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66609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4/4/2021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31246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6969C88-B244-455D-A017-012B25B1ACDD}" type="datetimeFigureOut">
              <a:rPr lang="en-US" smtClean="0"/>
              <a:t>4/4/2021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06894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EA43BE58-813F-4D03-87F1-5A7708ED6326}"/>
              </a:ext>
            </a:extLst>
          </p:cNvPr>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1">
                  <a:alpha val="71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5A2515AF-700C-45E8-AA05-EBCBEACBF236}"/>
              </a:ext>
            </a:extLst>
          </p:cNvPr>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B89FC95D-4CD8-4192-B0C2-D1B82FBB1DC4}"/>
              </a:ext>
            </a:extLst>
          </p:cNvPr>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9" name="Picture Placeholder 8">
            <a:extLst>
              <a:ext uri="{FF2B5EF4-FFF2-40B4-BE49-F238E27FC236}">
                <a16:creationId xmlns:a16="http://schemas.microsoft.com/office/drawing/2014/main" id="{820DE84E-DA13-4173-AAC9-86C27FFB14DE}"/>
              </a:ext>
            </a:extLst>
          </p:cNvPr>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txBody>
          <a:bodyPr wrap="square" anchor="ctr">
            <a:noAutofit/>
          </a:bodyPr>
          <a:lstStyle>
            <a:lvl1pPr marL="0" indent="0" algn="ctr">
              <a:buNone/>
              <a:defRPr i="1">
                <a:solidFill>
                  <a:schemeClr val="bg1"/>
                </a:solidFill>
              </a:defRPr>
            </a:lvl1pPr>
          </a:lstStyle>
          <a:p>
            <a:r>
              <a:rPr lang="en-US" noProof="0"/>
              <a:t>Insert or Drag &amp; Drop Your Photo</a:t>
            </a:r>
          </a:p>
        </p:txBody>
      </p:sp>
    </p:spTree>
    <p:extLst>
      <p:ext uri="{BB962C8B-B14F-4D97-AF65-F5344CB8AC3E}">
        <p14:creationId xmlns:p14="http://schemas.microsoft.com/office/powerpoint/2010/main" val="453997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arge Intro">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3A60C1CB-5B63-419C-A1CD-DB2E58B0E4A6}"/>
              </a:ext>
            </a:extLst>
          </p:cNvPr>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tx2">
                  <a:lumMod val="75000"/>
                </a:schemeClr>
              </a:gs>
              <a:gs pos="100000">
                <a:schemeClr val="accent1"/>
              </a:gs>
            </a:gsLst>
            <a:path path="circle">
              <a:fillToRect l="100000" b="100000"/>
            </a:path>
            <a:tileRect t="-100000" r="-100000"/>
          </a:gradFill>
          <a:ln w="9525" cap="flat">
            <a:noFill/>
            <a:prstDash val="solid"/>
            <a:miter/>
          </a:ln>
        </p:spPr>
        <p:txBody>
          <a:bodyPr wrap="square" rtlCol="0" anchor="ctr">
            <a:noAutofit/>
          </a:bodyPr>
          <a:lstStyle/>
          <a:p>
            <a:pPr lvl="0"/>
            <a:endParaRPr lang="en-US" noProof="0">
              <a:solidFill>
                <a:schemeClr val="tx1"/>
              </a:solidFill>
            </a:endParaRPr>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9562CB52-4C6A-4211-B67A-762BFD7F8FF3}"/>
              </a:ext>
            </a:extLst>
          </p:cNvPr>
          <p:cNvSpPr>
            <a:spLocks noGrp="1"/>
          </p:cNvSpPr>
          <p:nvPr>
            <p:ph type="ftr" sz="quarter" idx="14"/>
          </p:nvPr>
        </p:nvSpPr>
        <p:spPr/>
        <p:txBody>
          <a:bodyPr/>
          <a:lstStyle/>
          <a:p>
            <a:endParaRPr lang="en-US" noProof="0"/>
          </a:p>
        </p:txBody>
      </p:sp>
      <p:sp>
        <p:nvSpPr>
          <p:cNvPr id="6" name="Slide Number Placeholder 5">
            <a:extLst>
              <a:ext uri="{FF2B5EF4-FFF2-40B4-BE49-F238E27FC236}">
                <a16:creationId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a:p>
        </p:txBody>
      </p:sp>
      <p:sp>
        <p:nvSpPr>
          <p:cNvPr id="23" name="Picture Placeholder 22">
            <a:extLst>
              <a:ext uri="{FF2B5EF4-FFF2-40B4-BE49-F238E27FC236}">
                <a16:creationId xmlns:a16="http://schemas.microsoft.com/office/drawing/2014/main" id="{C087D11E-35D8-4494-9E6F-1861236AEEE2}"/>
              </a:ext>
            </a:extLst>
          </p:cNvPr>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a:t>Insert or Drag &amp; Drop </a:t>
            </a:r>
            <a:br>
              <a:rPr lang="en-US" noProof="0"/>
            </a:br>
            <a:r>
              <a:rPr lang="en-US" noProof="0"/>
              <a:t>Your Photo</a:t>
            </a:r>
          </a:p>
        </p:txBody>
      </p:sp>
      <p:sp>
        <p:nvSpPr>
          <p:cNvPr id="20" name="Title 1">
            <a:extLst>
              <a:ext uri="{FF2B5EF4-FFF2-40B4-BE49-F238E27FC236}">
                <a16:creationId xmlns:a16="http://schemas.microsoft.com/office/drawing/2014/main" id="{0483305E-326A-457F-81F0-A9A74DBFDD3B}"/>
              </a:ext>
            </a:extLst>
          </p:cNvPr>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a16="http://schemas.microsoft.com/office/drawing/2014/main" id="{B243D003-5AB8-421B-BD18-42CA03E14B9D}"/>
              </a:ext>
            </a:extLst>
          </p:cNvPr>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pic>
        <p:nvPicPr>
          <p:cNvPr id="24" name="Picture 23">
            <a:extLst>
              <a:ext uri="{FF2B5EF4-FFF2-40B4-BE49-F238E27FC236}">
                <a16:creationId xmlns:a16="http://schemas.microsoft.com/office/drawing/2014/main" id="{56B1235F-7F39-4A5B-9E30-7105E197D5C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259679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ullets as Icons 5X">
    <p:spTree>
      <p:nvGrpSpPr>
        <p:cNvPr id="1" name=""/>
        <p:cNvGrpSpPr/>
        <p:nvPr/>
      </p:nvGrpSpPr>
      <p:grpSpPr>
        <a:xfrm>
          <a:off x="0" y="0"/>
          <a:ext cx="0" cy="0"/>
          <a:chOff x="0" y="0"/>
          <a:chExt cx="0" cy="0"/>
        </a:xfrm>
      </p:grpSpPr>
      <p:sp>
        <p:nvSpPr>
          <p:cNvPr id="275" name="Freeform: Shape 274">
            <a:extLst>
              <a:ext uri="{FF2B5EF4-FFF2-40B4-BE49-F238E27FC236}">
                <a16:creationId xmlns:a16="http://schemas.microsoft.com/office/drawing/2014/main" id="{E6216BAC-737B-4CFF-A3A4-12445DC197D8}"/>
              </a:ext>
            </a:extLst>
          </p:cNvPr>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1">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a:p>
        </p:txBody>
      </p:sp>
      <p:sp>
        <p:nvSpPr>
          <p:cNvPr id="276" name="Freeform: Shape 275">
            <a:extLst>
              <a:ext uri="{FF2B5EF4-FFF2-40B4-BE49-F238E27FC236}">
                <a16:creationId xmlns:a16="http://schemas.microsoft.com/office/drawing/2014/main" id="{ED70CBBF-B472-413B-ADB8-D7D74EF2BDD3}"/>
              </a:ext>
            </a:extLst>
          </p:cNvPr>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a:p>
        </p:txBody>
      </p:sp>
      <p:sp>
        <p:nvSpPr>
          <p:cNvPr id="143" name="Freeform: Shape 142">
            <a:extLst>
              <a:ext uri="{FF2B5EF4-FFF2-40B4-BE49-F238E27FC236}">
                <a16:creationId xmlns:a16="http://schemas.microsoft.com/office/drawing/2014/main" id="{5F22E849-5233-48D2-959E-8C16EA1928B5}"/>
              </a:ext>
            </a:extLst>
          </p:cNvPr>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a:p>
        </p:txBody>
      </p:sp>
      <p:sp>
        <p:nvSpPr>
          <p:cNvPr id="163" name="Freeform: Shape 162">
            <a:extLst>
              <a:ext uri="{FF2B5EF4-FFF2-40B4-BE49-F238E27FC236}">
                <a16:creationId xmlns:a16="http://schemas.microsoft.com/office/drawing/2014/main" id="{982928D4-D4D3-496B-8019-E859892D985D}"/>
              </a:ext>
            </a:extLst>
          </p:cNvPr>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a:p>
        </p:txBody>
      </p:sp>
      <p:sp>
        <p:nvSpPr>
          <p:cNvPr id="187" name="Freeform: Shape 186">
            <a:extLst>
              <a:ext uri="{FF2B5EF4-FFF2-40B4-BE49-F238E27FC236}">
                <a16:creationId xmlns:a16="http://schemas.microsoft.com/office/drawing/2014/main" id="{54B5EC56-E438-4AF0-963D-B6446D73ADF0}"/>
              </a:ext>
            </a:extLst>
          </p:cNvPr>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a:p>
        </p:txBody>
      </p:sp>
      <p:sp>
        <p:nvSpPr>
          <p:cNvPr id="242" name="Freeform: Shape 241">
            <a:extLst>
              <a:ext uri="{FF2B5EF4-FFF2-40B4-BE49-F238E27FC236}">
                <a16:creationId xmlns:a16="http://schemas.microsoft.com/office/drawing/2014/main" id="{712A5906-978E-4B99-8932-80E90ED71489}"/>
              </a:ext>
            </a:extLst>
          </p:cNvPr>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a:p>
        </p:txBody>
      </p:sp>
      <p:sp>
        <p:nvSpPr>
          <p:cNvPr id="274" name="Freeform: Shape 273">
            <a:extLst>
              <a:ext uri="{FF2B5EF4-FFF2-40B4-BE49-F238E27FC236}">
                <a16:creationId xmlns:a16="http://schemas.microsoft.com/office/drawing/2014/main" id="{7819D08A-7F81-4EEC-970C-E8ECE319DA2A}"/>
              </a:ext>
            </a:extLst>
          </p:cNvPr>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a:t>Icon</a:t>
            </a:r>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7" name="Footer Placeholder 6">
            <a:extLst>
              <a:ext uri="{FF2B5EF4-FFF2-40B4-BE49-F238E27FC236}">
                <a16:creationId xmlns:a16="http://schemas.microsoft.com/office/drawing/2014/main" id="{69623CB6-6560-48C0-ADDF-15C11E875859}"/>
              </a:ext>
            </a:extLst>
          </p:cNvPr>
          <p:cNvSpPr>
            <a:spLocks noGrp="1"/>
          </p:cNvSpPr>
          <p:nvPr>
            <p:ph type="ftr" sz="quarter" idx="51"/>
          </p:nvPr>
        </p:nvSpPr>
        <p:spPr/>
        <p:txBody>
          <a:bodyPr/>
          <a:lstStyle/>
          <a:p>
            <a:endParaRPr lang="en-US" noProof="0"/>
          </a:p>
        </p:txBody>
      </p:sp>
      <p:sp>
        <p:nvSpPr>
          <p:cNvPr id="18" name="Slide Number Placeholder 17">
            <a:extLst>
              <a:ext uri="{FF2B5EF4-FFF2-40B4-BE49-F238E27FC236}">
                <a16:creationId xmlns:a16="http://schemas.microsoft.com/office/drawing/2014/main" id="{495C810C-AE5F-4460-9E04-B9E70C479FE6}"/>
              </a:ext>
            </a:extLst>
          </p:cNvPr>
          <p:cNvSpPr>
            <a:spLocks noGrp="1"/>
          </p:cNvSpPr>
          <p:nvPr>
            <p:ph type="sldNum" sz="quarter" idx="52"/>
          </p:nvPr>
        </p:nvSpPr>
        <p:spPr/>
        <p:txBody>
          <a:bodyPr/>
          <a:lstStyle>
            <a:lvl1pPr algn="ctr">
              <a:defRPr/>
            </a:lvl1pPr>
          </a:lstStyle>
          <a:p>
            <a:fld id="{B67B645E-C5E5-4727-B977-D372A0AA71D9}" type="slidenum">
              <a:rPr lang="en-US" noProof="0" smtClean="0"/>
              <a:pPr/>
              <a:t>‹#›</a:t>
            </a:fld>
            <a:endParaRPr lang="en-US" noProof="0"/>
          </a:p>
        </p:txBody>
      </p:sp>
      <p:sp>
        <p:nvSpPr>
          <p:cNvPr id="19" name="Title 18">
            <a:extLst>
              <a:ext uri="{FF2B5EF4-FFF2-40B4-BE49-F238E27FC236}">
                <a16:creationId xmlns:a16="http://schemas.microsoft.com/office/drawing/2014/main" id="{38C3E6C6-AC4D-4596-8441-DAB1F5F85FC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047663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3511209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1F9D68-D408-4753-A4A2-75AC2CD42980}"/>
              </a:ext>
            </a:extLst>
          </p:cNvPr>
          <p:cNvSpPr>
            <a:spLocks noGrp="1"/>
          </p:cNvSpPr>
          <p:nvPr>
            <p:ph type="title"/>
          </p:nvPr>
        </p:nvSpPr>
        <p:spPr/>
        <p:txBody>
          <a:bodyPr/>
          <a:lstStyle/>
          <a:p>
            <a:r>
              <a:rPr lang="en-US" noProof="0"/>
              <a:t>Click to edit Master title style</a:t>
            </a:r>
          </a:p>
        </p:txBody>
      </p:sp>
      <p:sp>
        <p:nvSpPr>
          <p:cNvPr id="5" name="Footer Placeholder 4">
            <a:extLst>
              <a:ext uri="{FF2B5EF4-FFF2-40B4-BE49-F238E27FC236}">
                <a16:creationId xmlns:a16="http://schemas.microsoft.com/office/drawing/2014/main" id="{5D7B0D1A-A27D-4434-9AAE-AAE33E2C5C73}"/>
              </a:ext>
            </a:extLst>
          </p:cNvPr>
          <p:cNvSpPr>
            <a:spLocks noGrp="1"/>
          </p:cNvSpPr>
          <p:nvPr>
            <p:ph type="ftr" sz="quarter" idx="10"/>
          </p:nvPr>
        </p:nvSpPr>
        <p:spPr/>
        <p:txBody>
          <a:bodyPr/>
          <a:lstStyle/>
          <a:p>
            <a:endParaRPr lang="en-US" noProof="0"/>
          </a:p>
        </p:txBody>
      </p:sp>
      <p:sp>
        <p:nvSpPr>
          <p:cNvPr id="6" name="Slide Number Placeholder 5">
            <a:extLst>
              <a:ext uri="{FF2B5EF4-FFF2-40B4-BE49-F238E27FC236}">
                <a16:creationId xmlns:a16="http://schemas.microsoft.com/office/drawing/2014/main" id="{E17A8530-3866-411E-B986-53F7E2467FD5}"/>
              </a:ext>
            </a:extLst>
          </p:cNvPr>
          <p:cNvSpPr>
            <a:spLocks noGrp="1"/>
          </p:cNvSpPr>
          <p:nvPr>
            <p:ph type="sldNum" sz="quarter" idx="11"/>
          </p:nvPr>
        </p:nvSpPr>
        <p:spPr/>
        <p:txBody>
          <a:bodyPr/>
          <a:lstStyle/>
          <a:p>
            <a:pPr algn="ctr"/>
            <a:fld id="{B67B645E-C5E5-4727-B977-D372A0AA71D9}" type="slidenum">
              <a:rPr lang="en-US" noProof="0" smtClean="0"/>
              <a:pPr algn="ctr"/>
              <a:t>‹#›</a:t>
            </a:fld>
            <a:endParaRPr lang="en-US" noProof="0"/>
          </a:p>
        </p:txBody>
      </p:sp>
    </p:spTree>
    <p:extLst>
      <p:ext uri="{BB962C8B-B14F-4D97-AF65-F5344CB8AC3E}">
        <p14:creationId xmlns:p14="http://schemas.microsoft.com/office/powerpoint/2010/main" val="2688819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rge Numbers Option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hasCustomPrompt="1"/>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753360" y="3314701"/>
            <a:ext cx="3069500" cy="305119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D511B9E7-33BC-464B-B75C-73154C197648}"/>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C2C8C3B3-A8FF-408F-9A44-0B71B3E7DB51}"/>
              </a:ext>
            </a:extLst>
          </p:cNvPr>
          <p:cNvSpPr>
            <a:spLocks noGrp="1"/>
          </p:cNvSpPr>
          <p:nvPr>
            <p:ph type="ftr" sz="quarter" idx="18"/>
          </p:nvPr>
        </p:nvSpPr>
        <p:spPr/>
        <p:txBody>
          <a:bodyPr/>
          <a:lstStyle/>
          <a:p>
            <a:endParaRPr lang="en-US" noProof="0"/>
          </a:p>
        </p:txBody>
      </p:sp>
      <p:sp>
        <p:nvSpPr>
          <p:cNvPr id="13" name="Text Placeholder 4">
            <a:extLst>
              <a:ext uri="{FF2B5EF4-FFF2-40B4-BE49-F238E27FC236}">
                <a16:creationId xmlns:a16="http://schemas.microsoft.com/office/drawing/2014/main" id="{FBC80459-908C-4B30-9B90-735E3DE748A6}"/>
              </a:ext>
            </a:extLst>
          </p:cNvPr>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0" name="Slide Number Placeholder 9">
            <a:extLst>
              <a:ext uri="{FF2B5EF4-FFF2-40B4-BE49-F238E27FC236}">
                <a16:creationId xmlns:a16="http://schemas.microsoft.com/office/drawing/2014/main" id="{9BCDD160-4456-4859-BEAC-1D44AF4DAF99}"/>
              </a:ext>
            </a:extLst>
          </p:cNvPr>
          <p:cNvSpPr>
            <a:spLocks noGrp="1"/>
          </p:cNvSpPr>
          <p:nvPr>
            <p:ph type="sldNum" sz="quarter" idx="21"/>
          </p:nvPr>
        </p:nvSpPr>
        <p:spPr/>
        <p:txBody>
          <a:bodyPr/>
          <a:lstStyle/>
          <a:p>
            <a:fld id="{B67B645E-C5E5-4727-B977-D372A0AA71D9}" type="slidenum">
              <a:rPr lang="en-US" noProof="0" smtClean="0"/>
              <a:pPr/>
              <a:t>‹#›</a:t>
            </a:fld>
            <a:endParaRPr lang="en-US" noProof="0"/>
          </a:p>
        </p:txBody>
      </p:sp>
    </p:spTree>
    <p:extLst>
      <p:ext uri="{BB962C8B-B14F-4D97-AF65-F5344CB8AC3E}">
        <p14:creationId xmlns:p14="http://schemas.microsoft.com/office/powerpoint/2010/main" val="3672700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Section Header With Image">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4C12FF5-1412-48CA-B750-77A86CA84172}"/>
              </a:ext>
            </a:extLst>
          </p:cNvPr>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bg1">
                  <a:lumMod val="95000"/>
                </a:schemeClr>
              </a:gs>
              <a:gs pos="100000">
                <a:schemeClr val="accent1">
                  <a:alpha val="29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a:p>
        </p:txBody>
      </p:sp>
      <p:sp>
        <p:nvSpPr>
          <p:cNvPr id="11" name="Freeform: Shape 10">
            <a:extLst>
              <a:ext uri="{FF2B5EF4-FFF2-40B4-BE49-F238E27FC236}">
                <a16:creationId xmlns:a16="http://schemas.microsoft.com/office/drawing/2014/main" id="{BCD5F0C6-A186-42F4-87B6-BFBFEC77A6D2}"/>
              </a:ext>
            </a:extLst>
          </p:cNvPr>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tx2">
                  <a:lumMod val="75000"/>
                </a:schemeClr>
              </a:gs>
              <a:gs pos="100000">
                <a:schemeClr val="tx2">
                  <a:lumMod val="75000"/>
                </a:schemeClr>
              </a:gs>
            </a:gsLst>
            <a:path path="circle">
              <a:fillToRect l="100000" b="100000"/>
            </a:path>
          </a:gradFill>
          <a:ln w="9525" cap="flat">
            <a:noFill/>
            <a:prstDash val="solid"/>
            <a:miter/>
          </a:ln>
        </p:spPr>
        <p:txBody>
          <a:bodyPr rtlCol="0" anchor="ctr"/>
          <a:lstStyle/>
          <a:p>
            <a:endParaRPr lang="en-US" noProof="0"/>
          </a:p>
        </p:txBody>
      </p:sp>
      <p:sp>
        <p:nvSpPr>
          <p:cNvPr id="2" name="Title 1">
            <a:extLst>
              <a:ext uri="{FF2B5EF4-FFF2-40B4-BE49-F238E27FC236}">
                <a16:creationId xmlns:a16="http://schemas.microsoft.com/office/drawing/2014/main" id="{89D337DD-CA43-4635-AB4C-61F75C745EA6}"/>
              </a:ext>
            </a:extLst>
          </p:cNvPr>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p>
        </p:txBody>
      </p:sp>
      <p:sp>
        <p:nvSpPr>
          <p:cNvPr id="7" name="Footer Placeholder 6">
            <a:extLst>
              <a:ext uri="{FF2B5EF4-FFF2-40B4-BE49-F238E27FC236}">
                <a16:creationId xmlns:a16="http://schemas.microsoft.com/office/drawing/2014/main" id="{9C12C547-A8E2-4FD2-9096-2661D36AF28F}"/>
              </a:ext>
            </a:extLst>
          </p:cNvPr>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a:p>
        </p:txBody>
      </p:sp>
      <p:sp>
        <p:nvSpPr>
          <p:cNvPr id="10" name="Slide Number Placeholder 9">
            <a:extLst>
              <a:ext uri="{FF2B5EF4-FFF2-40B4-BE49-F238E27FC236}">
                <a16:creationId xmlns:a16="http://schemas.microsoft.com/office/drawing/2014/main" id="{DF0F8E2D-E2F0-4CBD-934C-274C624B5D97}"/>
              </a:ext>
            </a:extLst>
          </p:cNvPr>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pPr/>
              <a:t>‹#›</a:t>
            </a:fld>
            <a:endParaRPr lang="en-US" noProof="0"/>
          </a:p>
        </p:txBody>
      </p:sp>
      <p:sp>
        <p:nvSpPr>
          <p:cNvPr id="9" name="Subtitle 2">
            <a:extLst>
              <a:ext uri="{FF2B5EF4-FFF2-40B4-BE49-F238E27FC236}">
                <a16:creationId xmlns:a16="http://schemas.microsoft.com/office/drawing/2014/main" id="{0A83F5C0-892A-424B-82BC-A426C0E6C4BE}"/>
              </a:ext>
            </a:extLst>
          </p:cNvPr>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2" name="Text Placeholder 4">
            <a:extLst>
              <a:ext uri="{FF2B5EF4-FFF2-40B4-BE49-F238E27FC236}">
                <a16:creationId xmlns:a16="http://schemas.microsoft.com/office/drawing/2014/main" id="{BE90F037-AF48-45F6-8491-6A1D99D70C5A}"/>
              </a:ext>
            </a:extLst>
          </p:cNvPr>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3" name="Text Placeholder 10">
            <a:extLst>
              <a:ext uri="{FF2B5EF4-FFF2-40B4-BE49-F238E27FC236}">
                <a16:creationId xmlns:a16="http://schemas.microsoft.com/office/drawing/2014/main" id="{F2CF882B-44BA-4D5B-A73E-5E9479CB3B27}"/>
              </a:ext>
            </a:extLst>
          </p:cNvPr>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p>
        </p:txBody>
      </p:sp>
      <p:sp>
        <p:nvSpPr>
          <p:cNvPr id="15" name="Text Placeholder 15">
            <a:extLst>
              <a:ext uri="{FF2B5EF4-FFF2-40B4-BE49-F238E27FC236}">
                <a16:creationId xmlns:a16="http://schemas.microsoft.com/office/drawing/2014/main" id="{41BFAAAF-C6B8-4298-8B07-CBA7C6328198}"/>
              </a:ext>
            </a:extLst>
          </p:cNvPr>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p>
        </p:txBody>
      </p:sp>
      <p:pic>
        <p:nvPicPr>
          <p:cNvPr id="17" name="Picture 16">
            <a:extLst>
              <a:ext uri="{FF2B5EF4-FFF2-40B4-BE49-F238E27FC236}">
                <a16:creationId xmlns:a16="http://schemas.microsoft.com/office/drawing/2014/main" id="{88F3F62D-E8E0-4A68-AFD4-0DE72BBF876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755242" y="6359429"/>
            <a:ext cx="881186" cy="339985"/>
          </a:xfrm>
          <a:prstGeom prst="rect">
            <a:avLst/>
          </a:prstGeom>
        </p:spPr>
      </p:pic>
    </p:spTree>
    <p:extLst>
      <p:ext uri="{BB962C8B-B14F-4D97-AF65-F5344CB8AC3E}">
        <p14:creationId xmlns:p14="http://schemas.microsoft.com/office/powerpoint/2010/main" val="1219653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6969C88-B244-455D-A017-012B25B1ACDD}" type="datetimeFigureOut">
              <a:rPr lang="en-US" smtClean="0"/>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657137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969C88-B244-455D-A017-012B25B1ACDD}" type="datetimeFigureOut">
              <a:rPr lang="en-US" smtClean="0"/>
              <a:t>4/4/2021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55833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6969C88-B244-455D-A017-012B25B1ACDD}" type="datetimeFigureOut">
              <a:rPr lang="en-US" smtClean="0"/>
              <a:t>4/4/2021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33191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76969C88-B244-455D-A017-012B25B1ACDD}" type="datetimeFigureOut">
              <a:rPr lang="en-US" smtClean="0"/>
              <a:t>4/4/2021</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227732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76969C88-B244-455D-A017-012B25B1ACDD}" type="datetimeFigureOut">
              <a:rPr lang="en-US" smtClean="0"/>
              <a:t>4/4/2021</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25731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6969C88-B244-455D-A017-012B25B1ACDD}" type="datetimeFigureOut">
              <a:rPr lang="en-US" smtClean="0"/>
              <a:t>4/4/2021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9198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6969C88-B244-455D-A017-012B25B1ACDD}" type="datetimeFigureOut">
              <a:rPr lang="en-US" smtClean="0"/>
              <a:t>4/4/2021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21533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76969C88-B244-455D-A017-012B25B1ACDD}" type="datetimeFigureOut">
              <a:rPr lang="en-US" smtClean="0"/>
              <a:t>4/4/2021</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14662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76969C88-B244-455D-A017-012B25B1ACDD}" type="datetimeFigureOut">
              <a:rPr lang="en-US" smtClean="0"/>
              <a:pPr/>
              <a:t>4/4/2021</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94080687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35.sv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3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0E8F8-CBC6-4A56-A60B-FDBF1E1F1214}"/>
              </a:ext>
            </a:extLst>
          </p:cNvPr>
          <p:cNvSpPr>
            <a:spLocks noGrp="1"/>
          </p:cNvSpPr>
          <p:nvPr>
            <p:ph type="ctrTitle"/>
          </p:nvPr>
        </p:nvSpPr>
        <p:spPr>
          <a:xfrm>
            <a:off x="1790700" y="2990255"/>
            <a:ext cx="8610600" cy="1048939"/>
          </a:xfrm>
        </p:spPr>
        <p:txBody>
          <a:bodyPr>
            <a:normAutofit fontScale="90000"/>
          </a:bodyPr>
          <a:lstStyle/>
          <a:p>
            <a:pPr algn="ctr"/>
            <a:r>
              <a:rPr lang="en-US" sz="16600" b="1" cap="none" dirty="0">
                <a:ln w="9525">
                  <a:solidFill>
                    <a:schemeClr val="bg1"/>
                  </a:solidFill>
                  <a:prstDash val="solid"/>
                </a:ln>
                <a:solidFill>
                  <a:schemeClr val="tx1"/>
                </a:solidFill>
                <a:effectLst>
                  <a:outerShdw blurRad="12700" dist="38100" dir="2700000" algn="tl" rotWithShape="0">
                    <a:schemeClr val="bg1">
                      <a:lumMod val="50000"/>
                    </a:schemeClr>
                  </a:outerShdw>
                </a:effectLst>
              </a:rPr>
              <a:t>C.A.R.S</a:t>
            </a:r>
          </a:p>
        </p:txBody>
      </p:sp>
      <p:sp>
        <p:nvSpPr>
          <p:cNvPr id="3" name="Subtitle 2">
            <a:extLst>
              <a:ext uri="{FF2B5EF4-FFF2-40B4-BE49-F238E27FC236}">
                <a16:creationId xmlns:a16="http://schemas.microsoft.com/office/drawing/2014/main" id="{72258620-D380-473B-A288-E14928A16BDB}"/>
              </a:ext>
            </a:extLst>
          </p:cNvPr>
          <p:cNvSpPr>
            <a:spLocks noGrp="1"/>
          </p:cNvSpPr>
          <p:nvPr>
            <p:ph type="subTitle" idx="1"/>
          </p:nvPr>
        </p:nvSpPr>
        <p:spPr>
          <a:xfrm>
            <a:off x="2379216" y="4204150"/>
            <a:ext cx="8540318" cy="1048939"/>
          </a:xfrm>
        </p:spPr>
        <p:txBody>
          <a:bodyPr>
            <a:normAutofit/>
          </a:bodyPr>
          <a:lstStyle/>
          <a:p>
            <a:pPr algn="ctr"/>
            <a:r>
              <a:rPr lang="en-US" sz="3000" noProof="1">
                <a:solidFill>
                  <a:schemeClr val="accent1"/>
                </a:solidFill>
                <a:effectLst>
                  <a:reflection blurRad="6350" stA="50000" endA="300" endPos="50000" dist="60007" dir="5400000" sy="-100000" algn="bl" rotWithShape="0"/>
                </a:effectLst>
                <a:latin typeface="Arial Unicode MS" panose="020B0604020202020204" pitchFamily="34" charset="-128"/>
                <a:ea typeface="Arial Unicode MS" panose="020B0604020202020204" pitchFamily="34" charset="-128"/>
                <a:cs typeface="Arial Unicode MS" panose="020B0604020202020204" pitchFamily="34" charset="-128"/>
              </a:rPr>
              <a:t>Crash Assistance &amp; rescue system</a:t>
            </a:r>
          </a:p>
          <a:p>
            <a:endParaRPr lang="en-US" dirty="0">
              <a:solidFill>
                <a:schemeClr val="accent1"/>
              </a:solidFill>
            </a:endParaRPr>
          </a:p>
        </p:txBody>
      </p:sp>
    </p:spTree>
    <p:extLst>
      <p:ext uri="{BB962C8B-B14F-4D97-AF65-F5344CB8AC3E}">
        <p14:creationId xmlns:p14="http://schemas.microsoft.com/office/powerpoint/2010/main" val="809263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5E058BC3-ACF5-4B59-9677-B65B89A26F9C}"/>
              </a:ext>
            </a:extLst>
          </p:cNvPr>
          <p:cNvSpPr>
            <a:spLocks noGrp="1"/>
          </p:cNvSpPr>
          <p:nvPr>
            <p:ph type="body" sz="half" idx="2"/>
          </p:nvPr>
        </p:nvSpPr>
        <p:spPr>
          <a:xfrm>
            <a:off x="7142922" y="1802296"/>
            <a:ext cx="4770782" cy="4162463"/>
          </a:xfrm>
          <a:solidFill>
            <a:schemeClr val="accent1"/>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IN" sz="2400" dirty="0">
                <a:solidFill>
                  <a:schemeClr val="bg1"/>
                </a:solidFill>
                <a:latin typeface="+mj-lt"/>
              </a:rPr>
              <a:t>The Hardware (to be connected to the car). This hardware consists of Arduino, Bluetooth module and Push Button. This push button is connected to the IMU of the car and as soon as the car undergoes collision and the airbags are activated, the module sends a notification on the phone and the application is activated</a:t>
            </a:r>
          </a:p>
        </p:txBody>
      </p:sp>
      <p:pic>
        <p:nvPicPr>
          <p:cNvPr id="5" name="Picture 4">
            <a:extLst>
              <a:ext uri="{FF2B5EF4-FFF2-40B4-BE49-F238E27FC236}">
                <a16:creationId xmlns:a16="http://schemas.microsoft.com/office/drawing/2014/main" id="{A34AB0A4-79B9-4BC4-8FD4-C4ACB08B07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729" y="1802296"/>
            <a:ext cx="2816617" cy="4927137"/>
          </a:xfrm>
          <a:prstGeom prst="rect">
            <a:avLst/>
          </a:prstGeom>
        </p:spPr>
      </p:pic>
      <p:pic>
        <p:nvPicPr>
          <p:cNvPr id="7" name="Picture 6">
            <a:extLst>
              <a:ext uri="{FF2B5EF4-FFF2-40B4-BE49-F238E27FC236}">
                <a16:creationId xmlns:a16="http://schemas.microsoft.com/office/drawing/2014/main" id="{473078D9-1230-45CD-B0A8-853C3FF5EF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4056" y="2483954"/>
            <a:ext cx="3474130" cy="3804655"/>
          </a:xfrm>
          <a:prstGeom prst="rect">
            <a:avLst/>
          </a:prstGeom>
        </p:spPr>
      </p:pic>
      <p:sp>
        <p:nvSpPr>
          <p:cNvPr id="11" name="Title 1">
            <a:extLst>
              <a:ext uri="{FF2B5EF4-FFF2-40B4-BE49-F238E27FC236}">
                <a16:creationId xmlns:a16="http://schemas.microsoft.com/office/drawing/2014/main" id="{534FF0AA-122F-49D2-95DA-A8E966FF926D}"/>
              </a:ext>
            </a:extLst>
          </p:cNvPr>
          <p:cNvSpPr txBox="1">
            <a:spLocks/>
          </p:cNvSpPr>
          <p:nvPr/>
        </p:nvSpPr>
        <p:spPr>
          <a:xfrm>
            <a:off x="927111" y="681313"/>
            <a:ext cx="10516205" cy="73666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b">
            <a:normAutofit fontScale="97500"/>
          </a:bodyPr>
          <a:lstStyle>
            <a:lvl1pPr algn="l" defTabSz="457200" rtl="0" eaLnBrk="1" latinLnBrk="0" hangingPunct="1">
              <a:spcBef>
                <a:spcPct val="0"/>
              </a:spcBef>
              <a:buNone/>
              <a:defRPr sz="20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IN" sz="4000" b="1" dirty="0">
                <a:ln w="22225">
                  <a:solidFill>
                    <a:schemeClr val="accent2"/>
                  </a:solidFill>
                  <a:prstDash val="solid"/>
                </a:ln>
                <a:solidFill>
                  <a:schemeClr val="accent2">
                    <a:lumMod val="40000"/>
                    <a:lumOff val="60000"/>
                  </a:schemeClr>
                </a:solidFill>
                <a:latin typeface="+mj-lt"/>
              </a:rPr>
              <a:t>HOW IT WORKS </a:t>
            </a:r>
            <a:r>
              <a:rPr kumimoji="0" lang="en-IN" sz="4000" b="1" i="0" u="none" strike="noStrike" kern="1200" normalizeH="0" baseline="0" noProof="0" dirty="0">
                <a:ln w="22225">
                  <a:solidFill>
                    <a:schemeClr val="accent2"/>
                  </a:solidFill>
                  <a:prstDash val="solid"/>
                </a:ln>
                <a:solidFill>
                  <a:schemeClr val="accent2">
                    <a:lumMod val="40000"/>
                    <a:lumOff val="60000"/>
                  </a:schemeClr>
                </a:solidFill>
                <a:uLnTx/>
                <a:uFillTx/>
                <a:latin typeface="+mj-lt"/>
                <a:ea typeface="+mn-ea"/>
                <a:cs typeface="+mn-cs"/>
              </a:rPr>
              <a:t>?</a:t>
            </a:r>
          </a:p>
        </p:txBody>
      </p:sp>
    </p:spTree>
    <p:extLst>
      <p:ext uri="{BB962C8B-B14F-4D97-AF65-F5344CB8AC3E}">
        <p14:creationId xmlns:p14="http://schemas.microsoft.com/office/powerpoint/2010/main" val="382130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5E058BC3-ACF5-4B59-9677-B65B89A26F9C}"/>
              </a:ext>
            </a:extLst>
          </p:cNvPr>
          <p:cNvSpPr>
            <a:spLocks noGrp="1"/>
          </p:cNvSpPr>
          <p:nvPr>
            <p:ph type="body" sz="half" idx="2"/>
          </p:nvPr>
        </p:nvSpPr>
        <p:spPr>
          <a:xfrm>
            <a:off x="5042517" y="2295525"/>
            <a:ext cx="6193381" cy="3939623"/>
          </a:xfrm>
        </p:spPr>
        <p:txBody>
          <a:bodyPr>
            <a:noAutofit/>
          </a:bodyPr>
          <a:lstStyle/>
          <a:p>
            <a:r>
              <a:rPr lang="en-IN" sz="3200" dirty="0">
                <a:solidFill>
                  <a:schemeClr val="bg2">
                    <a:lumMod val="50000"/>
                  </a:schemeClr>
                </a:solidFill>
                <a:latin typeface="+mj-lt"/>
              </a:rPr>
              <a:t>Software- Flutter App available for all platforms</a:t>
            </a:r>
          </a:p>
          <a:p>
            <a:r>
              <a:rPr lang="en-US" sz="3200" dirty="0">
                <a:solidFill>
                  <a:schemeClr val="bg2">
                    <a:lumMod val="50000"/>
                  </a:schemeClr>
                </a:solidFill>
                <a:latin typeface="+mj-lt"/>
              </a:rPr>
              <a:t>Developed as a smart portal for accident tracking to assist end-users and integrate with other accident related issues such as helpline no.s , how to give CPR .</a:t>
            </a:r>
            <a:endParaRPr lang="en-IN" sz="3200" dirty="0">
              <a:solidFill>
                <a:schemeClr val="bg2">
                  <a:lumMod val="50000"/>
                </a:schemeClr>
              </a:solidFill>
              <a:latin typeface="+mj-lt"/>
            </a:endParaRPr>
          </a:p>
        </p:txBody>
      </p:sp>
      <p:sp>
        <p:nvSpPr>
          <p:cNvPr id="5" name="Title 1">
            <a:extLst>
              <a:ext uri="{FF2B5EF4-FFF2-40B4-BE49-F238E27FC236}">
                <a16:creationId xmlns:a16="http://schemas.microsoft.com/office/drawing/2014/main" id="{4E9465D8-6016-4245-A3E9-DB327A0A882F}"/>
              </a:ext>
            </a:extLst>
          </p:cNvPr>
          <p:cNvSpPr txBox="1">
            <a:spLocks/>
          </p:cNvSpPr>
          <p:nvPr/>
        </p:nvSpPr>
        <p:spPr>
          <a:xfrm>
            <a:off x="927111" y="681313"/>
            <a:ext cx="10516205" cy="73666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b">
            <a:normAutofit fontScale="97500"/>
          </a:bodyPr>
          <a:lstStyle>
            <a:lvl1pPr algn="l" defTabSz="457200" rtl="0" eaLnBrk="1" latinLnBrk="0" hangingPunct="1">
              <a:spcBef>
                <a:spcPct val="0"/>
              </a:spcBef>
              <a:buNone/>
              <a:defRPr sz="20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IN" sz="4000" b="1" dirty="0">
                <a:ln w="22225">
                  <a:solidFill>
                    <a:schemeClr val="accent2"/>
                  </a:solidFill>
                  <a:prstDash val="solid"/>
                </a:ln>
                <a:solidFill>
                  <a:schemeClr val="accent2">
                    <a:lumMod val="40000"/>
                    <a:lumOff val="60000"/>
                  </a:schemeClr>
                </a:solidFill>
                <a:latin typeface="+mj-lt"/>
              </a:rPr>
              <a:t>END USER</a:t>
            </a:r>
            <a:endParaRPr kumimoji="0" lang="en-IN" sz="4000" b="1" i="0" u="none" strike="noStrike" kern="1200" normalizeH="0" baseline="0" noProof="0" dirty="0">
              <a:ln w="22225">
                <a:solidFill>
                  <a:schemeClr val="accent2"/>
                </a:solidFill>
                <a:prstDash val="solid"/>
              </a:ln>
              <a:solidFill>
                <a:schemeClr val="accent2">
                  <a:lumMod val="40000"/>
                  <a:lumOff val="60000"/>
                </a:schemeClr>
              </a:solidFill>
              <a:uLnTx/>
              <a:uFillTx/>
              <a:latin typeface="+mj-lt"/>
              <a:ea typeface="+mn-ea"/>
              <a:cs typeface="+mn-cs"/>
            </a:endParaRPr>
          </a:p>
        </p:txBody>
      </p:sp>
      <p:pic>
        <p:nvPicPr>
          <p:cNvPr id="3" name="Picture 2">
            <a:extLst>
              <a:ext uri="{FF2B5EF4-FFF2-40B4-BE49-F238E27FC236}">
                <a16:creationId xmlns:a16="http://schemas.microsoft.com/office/drawing/2014/main" id="{BDC5ACCE-9B47-4431-9A98-5E051B2F8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8470" y="1620773"/>
            <a:ext cx="2822714" cy="4967633"/>
          </a:xfrm>
          <a:prstGeom prst="rect">
            <a:avLst/>
          </a:prstGeom>
        </p:spPr>
      </p:pic>
    </p:spTree>
    <p:extLst>
      <p:ext uri="{BB962C8B-B14F-4D97-AF65-F5344CB8AC3E}">
        <p14:creationId xmlns:p14="http://schemas.microsoft.com/office/powerpoint/2010/main" val="395925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8ACC1-1150-45BA-998E-B0CDC21ACEB6}"/>
              </a:ext>
            </a:extLst>
          </p:cNvPr>
          <p:cNvSpPr>
            <a:spLocks noGrp="1"/>
          </p:cNvSpPr>
          <p:nvPr>
            <p:ph type="title"/>
          </p:nvPr>
        </p:nvSpPr>
        <p:spPr>
          <a:xfrm>
            <a:off x="762000" y="139147"/>
            <a:ext cx="10668000" cy="1524000"/>
          </a:xfrm>
          <a:ln>
            <a:solidFill>
              <a:schemeClr val="bg2"/>
            </a:solidFill>
          </a:ln>
        </p:spPr>
        <p:style>
          <a:lnRef idx="2">
            <a:schemeClr val="accent1"/>
          </a:lnRef>
          <a:fillRef idx="1">
            <a:schemeClr val="lt1"/>
          </a:fillRef>
          <a:effectRef idx="0">
            <a:schemeClr val="accent1"/>
          </a:effectRef>
          <a:fontRef idx="minor">
            <a:schemeClr val="dk1"/>
          </a:fontRef>
        </p:style>
        <p:txBody>
          <a:bodyPr/>
          <a:lstStyle/>
          <a:p>
            <a:r>
              <a:rPr lang="en-IN" dirty="0"/>
              <a:t>Screenshots of the App</a:t>
            </a:r>
          </a:p>
        </p:txBody>
      </p:sp>
      <p:pic>
        <p:nvPicPr>
          <p:cNvPr id="4" name="Picture 3">
            <a:extLst>
              <a:ext uri="{FF2B5EF4-FFF2-40B4-BE49-F238E27FC236}">
                <a16:creationId xmlns:a16="http://schemas.microsoft.com/office/drawing/2014/main" id="{17A9CD3C-6A1C-4CBC-B8A5-25AE9B8A2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763" y="1789044"/>
            <a:ext cx="2398285" cy="4929809"/>
          </a:xfrm>
          <a:prstGeom prst="rect">
            <a:avLst/>
          </a:prstGeom>
        </p:spPr>
      </p:pic>
      <p:pic>
        <p:nvPicPr>
          <p:cNvPr id="6" name="Picture 5">
            <a:extLst>
              <a:ext uri="{FF2B5EF4-FFF2-40B4-BE49-F238E27FC236}">
                <a16:creationId xmlns:a16="http://schemas.microsoft.com/office/drawing/2014/main" id="{674336AB-8CD1-47CE-ADF9-9331FD1B89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857" y="1789044"/>
            <a:ext cx="2398285" cy="4929809"/>
          </a:xfrm>
          <a:prstGeom prst="rect">
            <a:avLst/>
          </a:prstGeom>
        </p:spPr>
      </p:pic>
      <p:pic>
        <p:nvPicPr>
          <p:cNvPr id="8" name="Picture 7">
            <a:extLst>
              <a:ext uri="{FF2B5EF4-FFF2-40B4-BE49-F238E27FC236}">
                <a16:creationId xmlns:a16="http://schemas.microsoft.com/office/drawing/2014/main" id="{AAC7602A-02C6-4576-BB0B-52A2870BE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0624" y="1789044"/>
            <a:ext cx="2398285" cy="4929808"/>
          </a:xfrm>
          <a:prstGeom prst="rect">
            <a:avLst/>
          </a:prstGeom>
        </p:spPr>
      </p:pic>
    </p:spTree>
    <p:extLst>
      <p:ext uri="{BB962C8B-B14F-4D97-AF65-F5344CB8AC3E}">
        <p14:creationId xmlns:p14="http://schemas.microsoft.com/office/powerpoint/2010/main" val="531939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BC44B71-63BE-418A-A82A-64402026207E}"/>
              </a:ext>
            </a:extLst>
          </p:cNvPr>
          <p:cNvSpPr>
            <a:spLocks noGrp="1"/>
          </p:cNvSpPr>
          <p:nvPr>
            <p:ph type="body" sz="quarter" idx="13"/>
          </p:nvPr>
        </p:nvSpPr>
        <p:spPr>
          <a:xfrm>
            <a:off x="546967" y="3950114"/>
            <a:ext cx="2302250" cy="1827834"/>
          </a:xfrm>
        </p:spPr>
        <p:txBody>
          <a:bodyPr>
            <a:normAutofit/>
          </a:bodyPr>
          <a:lstStyle/>
          <a:p>
            <a:r>
              <a:rPr lang="en-US" sz="1600" b="0" i="0" dirty="0">
                <a:solidFill>
                  <a:schemeClr val="accent6"/>
                </a:solidFill>
                <a:effectLst/>
                <a:latin typeface="+mj-lt"/>
              </a:rPr>
              <a:t>Emergency services are immediately dispatched to the site of the accident</a:t>
            </a:r>
          </a:p>
          <a:p>
            <a:endParaRPr lang="en-US" sz="1000" dirty="0"/>
          </a:p>
        </p:txBody>
      </p:sp>
      <p:sp>
        <p:nvSpPr>
          <p:cNvPr id="10" name="Text Placeholder 9">
            <a:extLst>
              <a:ext uri="{FF2B5EF4-FFF2-40B4-BE49-F238E27FC236}">
                <a16:creationId xmlns:a16="http://schemas.microsoft.com/office/drawing/2014/main" id="{AA64044E-682B-419B-AB70-118D0597C64C}"/>
              </a:ext>
            </a:extLst>
          </p:cNvPr>
          <p:cNvSpPr>
            <a:spLocks noGrp="1"/>
          </p:cNvSpPr>
          <p:nvPr>
            <p:ph type="body" sz="quarter" idx="17"/>
          </p:nvPr>
        </p:nvSpPr>
        <p:spPr>
          <a:xfrm>
            <a:off x="2993256" y="3950114"/>
            <a:ext cx="2041655" cy="1947103"/>
          </a:xfrm>
        </p:spPr>
        <p:txBody>
          <a:bodyPr>
            <a:noAutofit/>
          </a:bodyPr>
          <a:lstStyle/>
          <a:p>
            <a:r>
              <a:rPr lang="en-US" sz="1600" b="0" i="0" dirty="0">
                <a:solidFill>
                  <a:schemeClr val="accent6"/>
                </a:solidFill>
                <a:effectLst/>
                <a:latin typeface="+mj-lt"/>
              </a:rPr>
              <a:t>Set up alerts for friends and family members to notify them in the event of a collision</a:t>
            </a:r>
          </a:p>
          <a:p>
            <a:endParaRPr lang="en-US" sz="1600" dirty="0">
              <a:solidFill>
                <a:schemeClr val="tx1"/>
              </a:solidFill>
            </a:endParaRPr>
          </a:p>
        </p:txBody>
      </p:sp>
      <p:sp>
        <p:nvSpPr>
          <p:cNvPr id="13" name="Text Placeholder 12">
            <a:extLst>
              <a:ext uri="{FF2B5EF4-FFF2-40B4-BE49-F238E27FC236}">
                <a16:creationId xmlns:a16="http://schemas.microsoft.com/office/drawing/2014/main" id="{59357458-973E-473B-B43E-428D949A39C2}"/>
              </a:ext>
            </a:extLst>
          </p:cNvPr>
          <p:cNvSpPr>
            <a:spLocks noGrp="1"/>
          </p:cNvSpPr>
          <p:nvPr>
            <p:ph type="body" sz="quarter" idx="18"/>
          </p:nvPr>
        </p:nvSpPr>
        <p:spPr>
          <a:xfrm>
            <a:off x="7459309" y="3764005"/>
            <a:ext cx="1555570" cy="1411331"/>
          </a:xfrm>
        </p:spPr>
        <p:txBody>
          <a:bodyPr>
            <a:normAutofit/>
          </a:bodyPr>
          <a:lstStyle/>
          <a:p>
            <a:r>
              <a:rPr lang="en-US" sz="1600" dirty="0">
                <a:solidFill>
                  <a:schemeClr val="accent6"/>
                </a:solidFill>
                <a:latin typeface="+mj-lt"/>
              </a:rPr>
              <a:t>I</a:t>
            </a:r>
            <a:r>
              <a:rPr lang="en-US" sz="1600" b="0" i="0" dirty="0">
                <a:solidFill>
                  <a:schemeClr val="accent6"/>
                </a:solidFill>
                <a:effectLst/>
                <a:latin typeface="+mj-lt"/>
              </a:rPr>
              <a:t>ts functionality is quite robust.</a:t>
            </a:r>
            <a:endParaRPr lang="en-US" sz="1600" dirty="0">
              <a:solidFill>
                <a:schemeClr val="accent6"/>
              </a:solidFill>
              <a:latin typeface="+mj-lt"/>
            </a:endParaRPr>
          </a:p>
        </p:txBody>
      </p:sp>
      <p:sp>
        <p:nvSpPr>
          <p:cNvPr id="19" name="Text Placeholder 18">
            <a:extLst>
              <a:ext uri="{FF2B5EF4-FFF2-40B4-BE49-F238E27FC236}">
                <a16:creationId xmlns:a16="http://schemas.microsoft.com/office/drawing/2014/main" id="{4FD8E4F9-1B84-4707-95BE-9EC53D7ACB9D}"/>
              </a:ext>
            </a:extLst>
          </p:cNvPr>
          <p:cNvSpPr>
            <a:spLocks noGrp="1"/>
          </p:cNvSpPr>
          <p:nvPr>
            <p:ph type="body" sz="quarter" idx="33"/>
          </p:nvPr>
        </p:nvSpPr>
        <p:spPr>
          <a:xfrm>
            <a:off x="5073984" y="3764005"/>
            <a:ext cx="2041655" cy="1827834"/>
          </a:xfrm>
        </p:spPr>
        <p:txBody>
          <a:bodyPr>
            <a:normAutofit/>
          </a:bodyPr>
          <a:lstStyle/>
          <a:p>
            <a:r>
              <a:rPr lang="en-US" sz="1600" dirty="0">
                <a:solidFill>
                  <a:schemeClr val="accent6"/>
                </a:solidFill>
                <a:latin typeface="+mj-lt"/>
              </a:rPr>
              <a:t>Alerts hospitals with  personal details such as blood group , any medical history.</a:t>
            </a:r>
          </a:p>
        </p:txBody>
      </p:sp>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8237094" y="563711"/>
            <a:ext cx="2947482" cy="1032682"/>
          </a:xfrm>
        </p:spPr>
        <p:txBody>
          <a:bodyPr/>
          <a:lstStyle/>
          <a:p>
            <a:r>
              <a:rPr lang="en-US" spc="0" dirty="0">
                <a:ln w="0"/>
                <a:solidFill>
                  <a:schemeClr val="accent1"/>
                </a:solidFill>
                <a:effectLst>
                  <a:outerShdw blurRad="38100" dist="25400" dir="5400000" algn="ctr" rotWithShape="0">
                    <a:srgbClr val="6E747A">
                      <a:alpha val="43000"/>
                    </a:srgbClr>
                  </a:outerShdw>
                </a:effectLst>
              </a:rPr>
              <a:t>WHY C.A.R.S?</a:t>
            </a:r>
          </a:p>
        </p:txBody>
      </p:sp>
      <p:pic>
        <p:nvPicPr>
          <p:cNvPr id="11" name="Graphic 10" descr="Ambulance">
            <a:extLst>
              <a:ext uri="{FF2B5EF4-FFF2-40B4-BE49-F238E27FC236}">
                <a16:creationId xmlns:a16="http://schemas.microsoft.com/office/drawing/2014/main" id="{0012082A-0793-4B47-826A-4E690490C9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7389" y="2405349"/>
            <a:ext cx="1164263" cy="1164263"/>
          </a:xfrm>
          <a:prstGeom prst="rect">
            <a:avLst/>
          </a:prstGeom>
        </p:spPr>
      </p:pic>
      <p:pic>
        <p:nvPicPr>
          <p:cNvPr id="22" name="Graphic 21" descr="Universal Access">
            <a:extLst>
              <a:ext uri="{FF2B5EF4-FFF2-40B4-BE49-F238E27FC236}">
                <a16:creationId xmlns:a16="http://schemas.microsoft.com/office/drawing/2014/main" id="{BD998F10-E7BE-429D-B842-CBC3F9211E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6280" y="2390791"/>
            <a:ext cx="1164262" cy="1164262"/>
          </a:xfrm>
          <a:prstGeom prst="rect">
            <a:avLst/>
          </a:prstGeom>
        </p:spPr>
      </p:pic>
      <p:pic>
        <p:nvPicPr>
          <p:cNvPr id="28" name="Graphic 27" descr="Gears">
            <a:extLst>
              <a:ext uri="{FF2B5EF4-FFF2-40B4-BE49-F238E27FC236}">
                <a16:creationId xmlns:a16="http://schemas.microsoft.com/office/drawing/2014/main" id="{A85A85CE-594B-4474-9AC5-440E00B40D7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51458" y="2552788"/>
            <a:ext cx="1016823" cy="1016823"/>
          </a:xfrm>
          <a:prstGeom prst="rect">
            <a:avLst/>
          </a:prstGeom>
        </p:spPr>
      </p:pic>
      <p:pic>
        <p:nvPicPr>
          <p:cNvPr id="37" name="Graphic 36" descr="Heart organ">
            <a:extLst>
              <a:ext uri="{FF2B5EF4-FFF2-40B4-BE49-F238E27FC236}">
                <a16:creationId xmlns:a16="http://schemas.microsoft.com/office/drawing/2014/main" id="{4DCFDBE1-DF10-4967-8828-FD25637276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21148" y="2429437"/>
            <a:ext cx="1149704" cy="1149704"/>
          </a:xfrm>
          <a:prstGeom prst="rect">
            <a:avLst/>
          </a:prstGeom>
        </p:spPr>
      </p:pic>
      <p:pic>
        <p:nvPicPr>
          <p:cNvPr id="46" name="Graphic 45" descr="Satellite dish">
            <a:extLst>
              <a:ext uri="{FF2B5EF4-FFF2-40B4-BE49-F238E27FC236}">
                <a16:creationId xmlns:a16="http://schemas.microsoft.com/office/drawing/2014/main" id="{B4D051D9-901A-4BF8-BD59-59BBDB6DD2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4810" y="2600330"/>
            <a:ext cx="925303" cy="925303"/>
          </a:xfrm>
          <a:prstGeom prst="rect">
            <a:avLst/>
          </a:prstGeom>
        </p:spPr>
      </p:pic>
      <p:sp>
        <p:nvSpPr>
          <p:cNvPr id="50" name="Text Placeholder 18">
            <a:extLst>
              <a:ext uri="{FF2B5EF4-FFF2-40B4-BE49-F238E27FC236}">
                <a16:creationId xmlns:a16="http://schemas.microsoft.com/office/drawing/2014/main" id="{A6442748-4032-4FC2-AB99-503FF918346B}"/>
              </a:ext>
            </a:extLst>
          </p:cNvPr>
          <p:cNvSpPr txBox="1">
            <a:spLocks/>
          </p:cNvSpPr>
          <p:nvPr/>
        </p:nvSpPr>
        <p:spPr>
          <a:xfrm>
            <a:off x="9396707" y="4253948"/>
            <a:ext cx="1916216" cy="1524000"/>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chemeClr val="accent6"/>
                </a:solidFill>
                <a:latin typeface="+mj-lt"/>
              </a:rPr>
              <a:t>Provides emergency safety tips .</a:t>
            </a:r>
          </a:p>
        </p:txBody>
      </p:sp>
      <p:sp>
        <p:nvSpPr>
          <p:cNvPr id="14" name="Title 1">
            <a:extLst>
              <a:ext uri="{FF2B5EF4-FFF2-40B4-BE49-F238E27FC236}">
                <a16:creationId xmlns:a16="http://schemas.microsoft.com/office/drawing/2014/main" id="{2F9D2DAA-349A-4AFF-A5EB-9073B040F215}"/>
              </a:ext>
            </a:extLst>
          </p:cNvPr>
          <p:cNvSpPr txBox="1">
            <a:spLocks/>
          </p:cNvSpPr>
          <p:nvPr/>
        </p:nvSpPr>
        <p:spPr>
          <a:xfrm>
            <a:off x="927111" y="681313"/>
            <a:ext cx="10516205" cy="73666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b">
            <a:normAutofit fontScale="97500"/>
          </a:bodyPr>
          <a:lstStyle>
            <a:lvl1pPr algn="l" defTabSz="457200" rtl="0" eaLnBrk="1" latinLnBrk="0" hangingPunct="1">
              <a:spcBef>
                <a:spcPct val="0"/>
              </a:spcBef>
              <a:buNone/>
              <a:defRPr sz="20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IN" sz="4000" b="1" i="0" u="none" strike="noStrike" kern="1200" normalizeH="0" baseline="0" noProof="0" dirty="0">
                <a:ln w="22225">
                  <a:solidFill>
                    <a:schemeClr val="accent2"/>
                  </a:solidFill>
                  <a:prstDash val="solid"/>
                </a:ln>
                <a:solidFill>
                  <a:schemeClr val="accent2">
                    <a:lumMod val="40000"/>
                    <a:lumOff val="60000"/>
                  </a:schemeClr>
                </a:solidFill>
                <a:uLnTx/>
                <a:uFillTx/>
                <a:latin typeface="+mj-lt"/>
                <a:ea typeface="+mn-ea"/>
                <a:cs typeface="+mn-cs"/>
              </a:rPr>
              <a:t>WHY?</a:t>
            </a:r>
          </a:p>
        </p:txBody>
      </p:sp>
    </p:spTree>
    <p:extLst>
      <p:ext uri="{BB962C8B-B14F-4D97-AF65-F5344CB8AC3E}">
        <p14:creationId xmlns:p14="http://schemas.microsoft.com/office/powerpoint/2010/main" val="27126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5BC95-9A61-42D6-889E-D19E72BED8CC}"/>
              </a:ext>
            </a:extLst>
          </p:cNvPr>
          <p:cNvSpPr>
            <a:spLocks noGrp="1"/>
          </p:cNvSpPr>
          <p:nvPr>
            <p:ph type="title"/>
          </p:nvPr>
        </p:nvSpPr>
        <p:spPr>
          <a:xfrm>
            <a:off x="548300" y="307500"/>
            <a:ext cx="10143235" cy="432000"/>
          </a:xfrm>
        </p:spPr>
        <p:txBody>
          <a:bodyPr>
            <a:normAutofit fontScale="90000"/>
          </a:bodyPr>
          <a:lstStyle/>
          <a:p>
            <a:r>
              <a:rPr lang="en-US" dirty="0">
                <a:solidFill>
                  <a:schemeClr val="tx1"/>
                </a:solidFill>
              </a:rPr>
              <a:t>Business Idea</a:t>
            </a:r>
          </a:p>
        </p:txBody>
      </p:sp>
      <p:sp>
        <p:nvSpPr>
          <p:cNvPr id="36" name="Freeform: Shape 35">
            <a:extLst>
              <a:ext uri="{FF2B5EF4-FFF2-40B4-BE49-F238E27FC236}">
                <a16:creationId xmlns:a16="http://schemas.microsoft.com/office/drawing/2014/main" id="{477B249B-6BEA-434A-BC3B-4AD29BAA51CB}"/>
              </a:ext>
              <a:ext uri="{C183D7F6-B498-43B3-948B-1728B52AA6E4}">
                <adec:decorative xmlns:adec="http://schemas.microsoft.com/office/drawing/2017/decorative" val="1"/>
              </a:ext>
            </a:extLst>
          </p:cNvPr>
          <p:cNvSpPr/>
          <p:nvPr/>
        </p:nvSpPr>
        <p:spPr>
          <a:xfrm rot="10800000">
            <a:off x="8085420" y="892243"/>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rgbClr val="92D050"/>
          </a:solid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172D952-E964-4C1C-8560-9E3363212690}"/>
              </a:ext>
              <a:ext uri="{C183D7F6-B498-43B3-948B-1728B52AA6E4}">
                <adec:decorative xmlns:adec="http://schemas.microsoft.com/office/drawing/2017/decorative" val="1"/>
              </a:ext>
            </a:extLst>
          </p:cNvPr>
          <p:cNvSpPr/>
          <p:nvPr/>
        </p:nvSpPr>
        <p:spPr>
          <a:xfrm rot="10800000">
            <a:off x="3174221" y="4295994"/>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ln/>
        </p:spPr>
        <p:style>
          <a:lnRef idx="1">
            <a:schemeClr val="accent3"/>
          </a:lnRef>
          <a:fillRef idx="3">
            <a:schemeClr val="accent3"/>
          </a:fillRef>
          <a:effectRef idx="2">
            <a:schemeClr val="accent3"/>
          </a:effectRef>
          <a:fontRef idx="minor">
            <a:schemeClr val="lt1"/>
          </a:fontRef>
        </p:style>
        <p:txBody>
          <a:bodyPr rtlCol="0" anchor="ctr"/>
          <a:lstStyle/>
          <a:p>
            <a:endParaRPr lang="en-US" dirty="0"/>
          </a:p>
        </p:txBody>
      </p:sp>
      <p:sp>
        <p:nvSpPr>
          <p:cNvPr id="38" name="Freeform: Shape 37">
            <a:extLst>
              <a:ext uri="{FF2B5EF4-FFF2-40B4-BE49-F238E27FC236}">
                <a16:creationId xmlns:a16="http://schemas.microsoft.com/office/drawing/2014/main" id="{A83BEAAC-1010-4C46-BBDE-3A328DBB87A1}"/>
              </a:ext>
              <a:ext uri="{C183D7F6-B498-43B3-948B-1728B52AA6E4}">
                <adec:decorative xmlns:adec="http://schemas.microsoft.com/office/drawing/2017/decorative" val="1"/>
              </a:ext>
            </a:extLst>
          </p:cNvPr>
          <p:cNvSpPr/>
          <p:nvPr/>
        </p:nvSpPr>
        <p:spPr>
          <a:xfrm rot="10800000">
            <a:off x="8085420" y="4310354"/>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bg2">
              <a:lumMod val="25000"/>
            </a:schemeClr>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FB1F0B7-718A-49B0-BF43-C972DC25B24A}"/>
              </a:ext>
              <a:ext uri="{C183D7F6-B498-43B3-948B-1728B52AA6E4}">
                <adec:decorative xmlns:adec="http://schemas.microsoft.com/office/drawing/2017/decorative" val="1"/>
              </a:ext>
            </a:extLst>
          </p:cNvPr>
          <p:cNvSpPr/>
          <p:nvPr/>
        </p:nvSpPr>
        <p:spPr>
          <a:xfrm rot="10800000">
            <a:off x="3240284" y="973200"/>
            <a:ext cx="985859" cy="97285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rgbClr val="5645FB"/>
          </a:solidFill>
          <a:ln/>
        </p:spPr>
        <p:style>
          <a:lnRef idx="1">
            <a:schemeClr val="dk1"/>
          </a:lnRef>
          <a:fillRef idx="2">
            <a:schemeClr val="dk1"/>
          </a:fillRef>
          <a:effectRef idx="1">
            <a:schemeClr val="dk1"/>
          </a:effectRef>
          <a:fontRef idx="minor">
            <a:schemeClr val="dk1"/>
          </a:fontRef>
        </p:style>
        <p:txBody>
          <a:bodyPr rtlCol="0" anchor="ctr"/>
          <a:lstStyle/>
          <a:p>
            <a:endParaRPr lang="en-US" dirty="0"/>
          </a:p>
        </p:txBody>
      </p:sp>
      <p:grpSp>
        <p:nvGrpSpPr>
          <p:cNvPr id="10" name="Group 9" title="Fund Category (Grouped)">
            <a:extLst>
              <a:ext uri="{FF2B5EF4-FFF2-40B4-BE49-F238E27FC236}">
                <a16:creationId xmlns:a16="http://schemas.microsoft.com/office/drawing/2014/main" id="{78FA785D-9264-466B-AEAA-8E2A8AC23BFF}"/>
              </a:ext>
            </a:extLst>
          </p:cNvPr>
          <p:cNvGrpSpPr/>
          <p:nvPr/>
        </p:nvGrpSpPr>
        <p:grpSpPr>
          <a:xfrm>
            <a:off x="1143000" y="1151176"/>
            <a:ext cx="2879121" cy="2020465"/>
            <a:chOff x="635303" y="986467"/>
            <a:chExt cx="2483297" cy="1926777"/>
          </a:xfrm>
        </p:grpSpPr>
        <p:sp>
          <p:nvSpPr>
            <p:cNvPr id="11" name="Text Placeholder 80">
              <a:extLst>
                <a:ext uri="{FF2B5EF4-FFF2-40B4-BE49-F238E27FC236}">
                  <a16:creationId xmlns:a16="http://schemas.microsoft.com/office/drawing/2014/main" id="{9C4D3443-BA55-4194-A10B-882214472236}"/>
                </a:ext>
              </a:extLst>
            </p:cNvPr>
            <p:cNvSpPr txBox="1">
              <a:spLocks/>
            </p:cNvSpPr>
            <p:nvPr/>
          </p:nvSpPr>
          <p:spPr>
            <a:xfrm>
              <a:off x="635303" y="2196589"/>
              <a:ext cx="2391394"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noProof="1">
                  <a:solidFill>
                    <a:schemeClr val="tx1">
                      <a:lumMod val="75000"/>
                      <a:lumOff val="25000"/>
                    </a:schemeClr>
                  </a:solidFill>
                </a:rPr>
                <a:t> </a:t>
              </a:r>
            </a:p>
          </p:txBody>
        </p:sp>
        <p:sp>
          <p:nvSpPr>
            <p:cNvPr id="12" name="Text Placeholder 80">
              <a:extLst>
                <a:ext uri="{FF2B5EF4-FFF2-40B4-BE49-F238E27FC236}">
                  <a16:creationId xmlns:a16="http://schemas.microsoft.com/office/drawing/2014/main" id="{4715C3E6-4EE7-4EA6-87A1-B6B0BA92431F}"/>
                </a:ext>
              </a:extLst>
            </p:cNvPr>
            <p:cNvSpPr txBox="1">
              <a:spLocks/>
            </p:cNvSpPr>
            <p:nvPr/>
          </p:nvSpPr>
          <p:spPr>
            <a:xfrm>
              <a:off x="635303" y="1789860"/>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solidFill>
                    <a:schemeClr val="tx1"/>
                  </a:solidFill>
                </a:rPr>
                <a:t>Target Audience</a:t>
              </a:r>
            </a:p>
          </p:txBody>
        </p:sp>
        <p:pic>
          <p:nvPicPr>
            <p:cNvPr id="13" name="Graphic 12" descr="Network" title="Placeholder Icon">
              <a:extLst>
                <a:ext uri="{FF2B5EF4-FFF2-40B4-BE49-F238E27FC236}">
                  <a16:creationId xmlns:a16="http://schemas.microsoft.com/office/drawing/2014/main" id="{118AC668-E5B7-477C-BBB6-9FB87CCCBAA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602445" y="986467"/>
              <a:ext cx="516155" cy="516155"/>
            </a:xfrm>
            <a:prstGeom prst="rect">
              <a:avLst/>
            </a:prstGeom>
          </p:spPr>
        </p:pic>
      </p:grpSp>
      <p:grpSp>
        <p:nvGrpSpPr>
          <p:cNvPr id="28" name="Group 27">
            <a:extLst>
              <a:ext uri="{FF2B5EF4-FFF2-40B4-BE49-F238E27FC236}">
                <a16:creationId xmlns:a16="http://schemas.microsoft.com/office/drawing/2014/main" id="{298EBE49-96A3-40F1-8428-4AF4B4291BA0}"/>
              </a:ext>
              <a:ext uri="{C183D7F6-B498-43B3-948B-1728B52AA6E4}">
                <adec:decorative xmlns:adec="http://schemas.microsoft.com/office/drawing/2017/decorative" val="1"/>
              </a:ext>
            </a:extLst>
          </p:cNvPr>
          <p:cNvGrpSpPr/>
          <p:nvPr/>
        </p:nvGrpSpPr>
        <p:grpSpPr>
          <a:xfrm flipH="1">
            <a:off x="3970566" y="1856609"/>
            <a:ext cx="1062589" cy="742111"/>
            <a:chOff x="10085433" y="2368574"/>
            <a:chExt cx="1599766" cy="648934"/>
          </a:xfrm>
        </p:grpSpPr>
        <p:cxnSp>
          <p:nvCxnSpPr>
            <p:cNvPr id="29" name="Straight Connector 28">
              <a:extLst>
                <a:ext uri="{FF2B5EF4-FFF2-40B4-BE49-F238E27FC236}">
                  <a16:creationId xmlns:a16="http://schemas.microsoft.com/office/drawing/2014/main" id="{1577C73D-7D23-4086-9E31-36EA480B9F0C}"/>
                </a:ext>
              </a:extLst>
            </p:cNvPr>
            <p:cNvCxnSpPr>
              <a:cxnSpLocks/>
            </p:cNvCxnSpPr>
            <p:nvPr/>
          </p:nvCxnSpPr>
          <p:spPr>
            <a:xfrm flipH="1">
              <a:off x="10364752" y="2412044"/>
              <a:ext cx="1320447" cy="0"/>
            </a:xfrm>
            <a:prstGeom prst="line">
              <a:avLst/>
            </a:prstGeom>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3B03A896-E835-4718-8E6D-B9D314B625A6}"/>
                </a:ext>
              </a:extLst>
            </p:cNvPr>
            <p:cNvCxnSpPr>
              <a:cxnSpLocks/>
            </p:cNvCxnSpPr>
            <p:nvPr/>
          </p:nvCxnSpPr>
          <p:spPr>
            <a:xfrm rot="18000000" flipH="1">
              <a:off x="9760966" y="2693041"/>
              <a:ext cx="648934" cy="0"/>
            </a:xfrm>
            <a:prstGeom prst="line">
              <a:avLst/>
            </a:prstGeom>
            <a:ln/>
          </p:spPr>
          <p:style>
            <a:lnRef idx="1">
              <a:schemeClr val="dk1"/>
            </a:lnRef>
            <a:fillRef idx="0">
              <a:schemeClr val="dk1"/>
            </a:fillRef>
            <a:effectRef idx="0">
              <a:schemeClr val="dk1"/>
            </a:effectRef>
            <a:fontRef idx="minor">
              <a:schemeClr val="tx1"/>
            </a:fontRef>
          </p:style>
        </p:cxnSp>
      </p:grpSp>
      <p:grpSp>
        <p:nvGrpSpPr>
          <p:cNvPr id="18" name="Group 17" title="Fund Category (Grouped)">
            <a:extLst>
              <a:ext uri="{FF2B5EF4-FFF2-40B4-BE49-F238E27FC236}">
                <a16:creationId xmlns:a16="http://schemas.microsoft.com/office/drawing/2014/main" id="{990D619C-FBD3-434E-BFD3-36EFCE176C70}"/>
              </a:ext>
            </a:extLst>
          </p:cNvPr>
          <p:cNvGrpSpPr/>
          <p:nvPr/>
        </p:nvGrpSpPr>
        <p:grpSpPr>
          <a:xfrm>
            <a:off x="1345045" y="4541959"/>
            <a:ext cx="2598328" cy="1909476"/>
            <a:chOff x="428369" y="2691210"/>
            <a:chExt cx="2598328" cy="1909476"/>
          </a:xfrm>
        </p:grpSpPr>
        <p:sp>
          <p:nvSpPr>
            <p:cNvPr id="19" name="Text Placeholder 80">
              <a:extLst>
                <a:ext uri="{FF2B5EF4-FFF2-40B4-BE49-F238E27FC236}">
                  <a16:creationId xmlns:a16="http://schemas.microsoft.com/office/drawing/2014/main" id="{A6878129-A39E-41EB-9E23-2A32984D7CAC}"/>
                </a:ext>
              </a:extLst>
            </p:cNvPr>
            <p:cNvSpPr txBox="1">
              <a:spLocks/>
            </p:cNvSpPr>
            <p:nvPr/>
          </p:nvSpPr>
          <p:spPr>
            <a:xfrm>
              <a:off x="428369" y="3884031"/>
              <a:ext cx="2598328" cy="716655"/>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ln w="0"/>
                  <a:solidFill>
                    <a:schemeClr val="tx1"/>
                  </a:solidFill>
                  <a:effectLst>
                    <a:outerShdw blurRad="38100" dist="19050" dir="2700000" algn="tl" rotWithShape="0">
                      <a:schemeClr val="dk1">
                        <a:alpha val="40000"/>
                      </a:schemeClr>
                    </a:outerShdw>
                  </a:effectLst>
                </a:rPr>
                <a:t>Structured funds will be used so as to develop the further prototype.</a:t>
              </a:r>
              <a:r>
                <a:rPr lang="en-US" sz="1400" noProof="1">
                  <a:ln w="0"/>
                  <a:solidFill>
                    <a:schemeClr val="tx1"/>
                  </a:solidFill>
                  <a:effectLst>
                    <a:outerShdw blurRad="38100" dist="19050" dir="2700000" algn="tl" rotWithShape="0">
                      <a:schemeClr val="dk1">
                        <a:alpha val="40000"/>
                      </a:schemeClr>
                    </a:outerShdw>
                  </a:effectLst>
                </a:rPr>
                <a:t>. </a:t>
              </a:r>
            </a:p>
          </p:txBody>
        </p:sp>
        <p:sp>
          <p:nvSpPr>
            <p:cNvPr id="20" name="Text Placeholder 80">
              <a:extLst>
                <a:ext uri="{FF2B5EF4-FFF2-40B4-BE49-F238E27FC236}">
                  <a16:creationId xmlns:a16="http://schemas.microsoft.com/office/drawing/2014/main" id="{26769ACA-7442-4E40-A854-8DF89988D616}"/>
                </a:ext>
              </a:extLst>
            </p:cNvPr>
            <p:cNvSpPr txBox="1">
              <a:spLocks/>
            </p:cNvSpPr>
            <p:nvPr/>
          </p:nvSpPr>
          <p:spPr>
            <a:xfrm>
              <a:off x="635303" y="3477302"/>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dirty="0">
                  <a:ln w="0"/>
                  <a:solidFill>
                    <a:schemeClr val="tx1"/>
                  </a:solidFill>
                  <a:effectLst>
                    <a:outerShdw blurRad="38100" dist="19050" dir="2700000" algn="tl" rotWithShape="0">
                      <a:schemeClr val="dk1">
                        <a:alpha val="40000"/>
                      </a:schemeClr>
                    </a:outerShdw>
                  </a:effectLst>
                </a:rPr>
                <a:t>Fund Category</a:t>
              </a:r>
            </a:p>
          </p:txBody>
        </p:sp>
        <p:pic>
          <p:nvPicPr>
            <p:cNvPr id="21" name="Graphic 20" descr="Newspaper" title="Placeholder Icon">
              <a:extLst>
                <a:ext uri="{FF2B5EF4-FFF2-40B4-BE49-F238E27FC236}">
                  <a16:creationId xmlns:a16="http://schemas.microsoft.com/office/drawing/2014/main" id="{08C706D0-602E-4E70-8D49-B7A3F84636F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507018" y="2691210"/>
              <a:ext cx="516155" cy="516155"/>
            </a:xfrm>
            <a:prstGeom prst="rect">
              <a:avLst/>
            </a:prstGeom>
          </p:spPr>
        </p:pic>
      </p:grpSp>
      <p:grpSp>
        <p:nvGrpSpPr>
          <p:cNvPr id="31" name="Group 30">
            <a:extLst>
              <a:ext uri="{FF2B5EF4-FFF2-40B4-BE49-F238E27FC236}">
                <a16:creationId xmlns:a16="http://schemas.microsoft.com/office/drawing/2014/main" id="{15ADA92C-D40B-46C7-9ACC-07A371CA5C24}"/>
              </a:ext>
              <a:ext uri="{C183D7F6-B498-43B3-948B-1728B52AA6E4}">
                <adec:decorative xmlns:adec="http://schemas.microsoft.com/office/drawing/2017/decorative" val="1"/>
              </a:ext>
            </a:extLst>
          </p:cNvPr>
          <p:cNvGrpSpPr/>
          <p:nvPr/>
        </p:nvGrpSpPr>
        <p:grpSpPr>
          <a:xfrm flipH="1" flipV="1">
            <a:off x="4093616" y="4652757"/>
            <a:ext cx="1046812" cy="675294"/>
            <a:chOff x="10085433" y="2368574"/>
            <a:chExt cx="1574350" cy="648934"/>
          </a:xfrm>
        </p:grpSpPr>
        <p:cxnSp>
          <p:nvCxnSpPr>
            <p:cNvPr id="32" name="Straight Connector 31">
              <a:extLst>
                <a:ext uri="{FF2B5EF4-FFF2-40B4-BE49-F238E27FC236}">
                  <a16:creationId xmlns:a16="http://schemas.microsoft.com/office/drawing/2014/main" id="{49C66FC9-08F4-4F04-A288-760424B646AB}"/>
                </a:ext>
              </a:extLst>
            </p:cNvPr>
            <p:cNvCxnSpPr>
              <a:cxnSpLocks/>
            </p:cNvCxnSpPr>
            <p:nvPr/>
          </p:nvCxnSpPr>
          <p:spPr>
            <a:xfrm flipH="1">
              <a:off x="10339335" y="2412350"/>
              <a:ext cx="132044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496D17F-463A-4AB8-AAAE-F553E9A46C9A}"/>
                </a:ext>
              </a:extLst>
            </p:cNvPr>
            <p:cNvCxnSpPr>
              <a:cxnSpLocks/>
            </p:cNvCxnSpPr>
            <p:nvPr/>
          </p:nvCxnSpPr>
          <p:spPr>
            <a:xfrm rot="18000000" flipH="1">
              <a:off x="9760966" y="2693041"/>
              <a:ext cx="64893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5" name="Chart 4" title="Funding Chart">
            <a:extLst>
              <a:ext uri="{FF2B5EF4-FFF2-40B4-BE49-F238E27FC236}">
                <a16:creationId xmlns:a16="http://schemas.microsoft.com/office/drawing/2014/main" id="{6B5B5567-9EC0-4D32-9FDA-A396C361FC5A}"/>
              </a:ext>
            </a:extLst>
          </p:cNvPr>
          <p:cNvGraphicFramePr/>
          <p:nvPr>
            <p:extLst>
              <p:ext uri="{D42A27DB-BD31-4B8C-83A1-F6EECF244321}">
                <p14:modId xmlns:p14="http://schemas.microsoft.com/office/powerpoint/2010/main" val="57611468"/>
              </p:ext>
            </p:extLst>
          </p:nvPr>
        </p:nvGraphicFramePr>
        <p:xfrm>
          <a:off x="3861992" y="2192246"/>
          <a:ext cx="4468016" cy="3011384"/>
        </p:xfrm>
        <a:graphic>
          <a:graphicData uri="http://schemas.openxmlformats.org/drawingml/2006/chart">
            <c:chart xmlns:c="http://schemas.openxmlformats.org/drawingml/2006/chart" xmlns:r="http://schemas.openxmlformats.org/officeDocument/2006/relationships" r:id="rId7"/>
          </a:graphicData>
        </a:graphic>
      </p:graphicFrame>
      <p:grpSp>
        <p:nvGrpSpPr>
          <p:cNvPr id="14" name="Group 13" title="Fund Category (Grouped)">
            <a:extLst>
              <a:ext uri="{FF2B5EF4-FFF2-40B4-BE49-F238E27FC236}">
                <a16:creationId xmlns:a16="http://schemas.microsoft.com/office/drawing/2014/main" id="{B1EA58AE-DF29-4AFB-8B2D-5941C37C8B1C}"/>
              </a:ext>
            </a:extLst>
          </p:cNvPr>
          <p:cNvGrpSpPr/>
          <p:nvPr/>
        </p:nvGrpSpPr>
        <p:grpSpPr>
          <a:xfrm>
            <a:off x="8300141" y="1915907"/>
            <a:ext cx="2391394" cy="1648818"/>
            <a:chOff x="635303" y="5426557"/>
            <a:chExt cx="2391394" cy="1648818"/>
          </a:xfrm>
        </p:grpSpPr>
        <p:sp>
          <p:nvSpPr>
            <p:cNvPr id="15" name="Text Placeholder 80">
              <a:extLst>
                <a:ext uri="{FF2B5EF4-FFF2-40B4-BE49-F238E27FC236}">
                  <a16:creationId xmlns:a16="http://schemas.microsoft.com/office/drawing/2014/main" id="{5CC120CE-241B-46BF-81A1-D0E5864C86E8}"/>
                </a:ext>
              </a:extLst>
            </p:cNvPr>
            <p:cNvSpPr txBox="1">
              <a:spLocks/>
            </p:cNvSpPr>
            <p:nvPr/>
          </p:nvSpPr>
          <p:spPr>
            <a:xfrm>
              <a:off x="635303" y="5833286"/>
              <a:ext cx="2391394" cy="1242089"/>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noProof="1">
                  <a:solidFill>
                    <a:schemeClr val="tx1"/>
                  </a:solidFill>
                </a:rPr>
                <a:t>Since we are in the initial stage of development , we will seek for fundings from govt. or may even go private companies.</a:t>
              </a:r>
            </a:p>
          </p:txBody>
        </p:sp>
        <p:sp>
          <p:nvSpPr>
            <p:cNvPr id="16" name="Text Placeholder 80">
              <a:extLst>
                <a:ext uri="{FF2B5EF4-FFF2-40B4-BE49-F238E27FC236}">
                  <a16:creationId xmlns:a16="http://schemas.microsoft.com/office/drawing/2014/main" id="{2967B6E6-8BEF-4CB1-8225-6569B5BC6BEC}"/>
                </a:ext>
              </a:extLst>
            </p:cNvPr>
            <p:cNvSpPr txBox="1">
              <a:spLocks/>
            </p:cNvSpPr>
            <p:nvPr/>
          </p:nvSpPr>
          <p:spPr>
            <a:xfrm>
              <a:off x="635303" y="5426557"/>
              <a:ext cx="2391394" cy="27276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solidFill>
                </a:rPr>
                <a:t>Funding</a:t>
              </a:r>
            </a:p>
          </p:txBody>
        </p:sp>
      </p:grpSp>
      <p:grpSp>
        <p:nvGrpSpPr>
          <p:cNvPr id="22" name="Group 21">
            <a:extLst>
              <a:ext uri="{FF2B5EF4-FFF2-40B4-BE49-F238E27FC236}">
                <a16:creationId xmlns:a16="http://schemas.microsoft.com/office/drawing/2014/main" id="{286F7A2F-659A-4006-8D19-8ED4E02D58D6}"/>
              </a:ext>
              <a:ext uri="{C183D7F6-B498-43B3-948B-1728B52AA6E4}">
                <adec:decorative xmlns:adec="http://schemas.microsoft.com/office/drawing/2017/decorative" val="1"/>
              </a:ext>
            </a:extLst>
          </p:cNvPr>
          <p:cNvGrpSpPr/>
          <p:nvPr/>
        </p:nvGrpSpPr>
        <p:grpSpPr>
          <a:xfrm>
            <a:off x="7037915" y="1827903"/>
            <a:ext cx="1176409" cy="680884"/>
            <a:chOff x="10085433" y="2368574"/>
            <a:chExt cx="1543831" cy="648934"/>
          </a:xfrm>
        </p:grpSpPr>
        <p:cxnSp>
          <p:nvCxnSpPr>
            <p:cNvPr id="23" name="Straight Connector 22">
              <a:extLst>
                <a:ext uri="{FF2B5EF4-FFF2-40B4-BE49-F238E27FC236}">
                  <a16:creationId xmlns:a16="http://schemas.microsoft.com/office/drawing/2014/main" id="{D84E44BF-58C4-4DA8-B6B1-C9E9A39EB246}"/>
                </a:ext>
              </a:extLst>
            </p:cNvPr>
            <p:cNvCxnSpPr>
              <a:cxnSpLocks/>
            </p:cNvCxnSpPr>
            <p:nvPr/>
          </p:nvCxnSpPr>
          <p:spPr>
            <a:xfrm flipH="1">
              <a:off x="10308818" y="2412044"/>
              <a:ext cx="1320446" cy="0"/>
            </a:xfrm>
            <a:prstGeom prst="line">
              <a:avLst/>
            </a:prstGeom>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13AFC16D-113E-464A-BC6B-A0684D4FEE9D}"/>
                </a:ext>
              </a:extLst>
            </p:cNvPr>
            <p:cNvCxnSpPr>
              <a:cxnSpLocks/>
            </p:cNvCxnSpPr>
            <p:nvPr/>
          </p:nvCxnSpPr>
          <p:spPr>
            <a:xfrm rot="18000000" flipH="1">
              <a:off x="9760966" y="2693041"/>
              <a:ext cx="648934" cy="0"/>
            </a:xfrm>
            <a:prstGeom prst="line">
              <a:avLst/>
            </a:prstGeom>
            <a:ln/>
          </p:spPr>
          <p:style>
            <a:lnRef idx="1">
              <a:schemeClr val="dk1"/>
            </a:lnRef>
            <a:fillRef idx="0">
              <a:schemeClr val="dk1"/>
            </a:fillRef>
            <a:effectRef idx="0">
              <a:schemeClr val="dk1"/>
            </a:effectRef>
            <a:fontRef idx="minor">
              <a:schemeClr val="tx1"/>
            </a:fontRef>
          </p:style>
        </p:cxnSp>
      </p:grpSp>
      <p:pic>
        <p:nvPicPr>
          <p:cNvPr id="9" name="Graphic 8" descr="Bullseye" title="Placeholder Icon">
            <a:extLst>
              <a:ext uri="{FF2B5EF4-FFF2-40B4-BE49-F238E27FC236}">
                <a16:creationId xmlns:a16="http://schemas.microsoft.com/office/drawing/2014/main" id="{EB5DF1D7-3FD9-42D6-BEE4-A0BE87154BC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00141" y="4498536"/>
            <a:ext cx="567771" cy="567771"/>
          </a:xfrm>
          <a:prstGeom prst="rect">
            <a:avLst/>
          </a:prstGeom>
        </p:spPr>
      </p:pic>
      <p:grpSp>
        <p:nvGrpSpPr>
          <p:cNvPr id="25" name="Group 24">
            <a:extLst>
              <a:ext uri="{FF2B5EF4-FFF2-40B4-BE49-F238E27FC236}">
                <a16:creationId xmlns:a16="http://schemas.microsoft.com/office/drawing/2014/main" id="{E1D62F4C-F7AD-49CD-8499-3FBAD8FFF4EA}"/>
              </a:ext>
              <a:ext uri="{C183D7F6-B498-43B3-948B-1728B52AA6E4}">
                <adec:decorative xmlns:adec="http://schemas.microsoft.com/office/drawing/2017/decorative" val="1"/>
              </a:ext>
            </a:extLst>
          </p:cNvPr>
          <p:cNvGrpSpPr/>
          <p:nvPr/>
        </p:nvGrpSpPr>
        <p:grpSpPr>
          <a:xfrm flipV="1">
            <a:off x="7197664" y="4676594"/>
            <a:ext cx="1024818" cy="639003"/>
            <a:chOff x="10085436" y="2368575"/>
            <a:chExt cx="1541268" cy="648934"/>
          </a:xfrm>
        </p:grpSpPr>
        <p:cxnSp>
          <p:nvCxnSpPr>
            <p:cNvPr id="26" name="Straight Connector 25">
              <a:extLst>
                <a:ext uri="{FF2B5EF4-FFF2-40B4-BE49-F238E27FC236}">
                  <a16:creationId xmlns:a16="http://schemas.microsoft.com/office/drawing/2014/main" id="{493B22ED-AFEC-489C-B59A-F64E19A09DCC}"/>
                </a:ext>
              </a:extLst>
            </p:cNvPr>
            <p:cNvCxnSpPr>
              <a:cxnSpLocks/>
            </p:cNvCxnSpPr>
            <p:nvPr/>
          </p:nvCxnSpPr>
          <p:spPr>
            <a:xfrm flipH="1">
              <a:off x="10306257" y="2416049"/>
              <a:ext cx="1320447" cy="0"/>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0F32A56-CAD2-4FF2-8BB9-EFF8FE176A19}"/>
                </a:ext>
              </a:extLst>
            </p:cNvPr>
            <p:cNvCxnSpPr>
              <a:cxnSpLocks/>
            </p:cNvCxnSpPr>
            <p:nvPr/>
          </p:nvCxnSpPr>
          <p:spPr>
            <a:xfrm rot="18000000" flipH="1">
              <a:off x="9760969" y="2693042"/>
              <a:ext cx="648934" cy="0"/>
            </a:xfrm>
            <a:prstGeom prst="line">
              <a:avLst/>
            </a:prstGeom>
          </p:spPr>
          <p:style>
            <a:lnRef idx="1">
              <a:schemeClr val="dk1"/>
            </a:lnRef>
            <a:fillRef idx="0">
              <a:schemeClr val="dk1"/>
            </a:fillRef>
            <a:effectRef idx="0">
              <a:schemeClr val="dk1"/>
            </a:effectRef>
            <a:fontRef idx="minor">
              <a:schemeClr val="tx1"/>
            </a:fontRef>
          </p:style>
        </p:cxnSp>
      </p:grpSp>
      <p:grpSp>
        <p:nvGrpSpPr>
          <p:cNvPr id="39" name="Group 38">
            <a:extLst>
              <a:ext uri="{FF2B5EF4-FFF2-40B4-BE49-F238E27FC236}">
                <a16:creationId xmlns:a16="http://schemas.microsoft.com/office/drawing/2014/main" id="{189D7573-26A1-44FE-9B81-1A545D95BAA4}"/>
              </a:ext>
            </a:extLst>
          </p:cNvPr>
          <p:cNvGrpSpPr/>
          <p:nvPr/>
        </p:nvGrpSpPr>
        <p:grpSpPr>
          <a:xfrm>
            <a:off x="8158471" y="5334019"/>
            <a:ext cx="3460639" cy="1539658"/>
            <a:chOff x="8621574" y="5142308"/>
            <a:chExt cx="3145358" cy="1324893"/>
          </a:xfrm>
        </p:grpSpPr>
        <p:sp>
          <p:nvSpPr>
            <p:cNvPr id="40" name="Rectangle 39">
              <a:extLst>
                <a:ext uri="{FF2B5EF4-FFF2-40B4-BE49-F238E27FC236}">
                  <a16:creationId xmlns:a16="http://schemas.microsoft.com/office/drawing/2014/main" id="{B6DEDA6A-C7D8-428B-80A1-853817F357EA}"/>
                </a:ext>
              </a:extLst>
            </p:cNvPr>
            <p:cNvSpPr/>
            <p:nvPr/>
          </p:nvSpPr>
          <p:spPr>
            <a:xfrm>
              <a:off x="8621574" y="5460790"/>
              <a:ext cx="2549273" cy="1006411"/>
            </a:xfrm>
            <a:prstGeom prst="rect">
              <a:avLst/>
            </a:prstGeom>
          </p:spPr>
          <p:txBody>
            <a:bodyPr wrap="square">
              <a:spAutoFit/>
            </a:bodyPr>
            <a:lstStyle/>
            <a:p>
              <a:r>
                <a:rPr lang="en-US" sz="1400" dirty="0"/>
                <a:t>CARS is an assistance app , created to facilitate the troublesome condition after accident by connecting the victim to authorities and loved ones. </a:t>
              </a:r>
              <a:endParaRPr lang="en-US" sz="1400" dirty="0">
                <a:latin typeface="Calibri"/>
                <a:ea typeface="Roboto" panose="02000000000000000000" pitchFamily="2" charset="0"/>
              </a:endParaRPr>
            </a:p>
          </p:txBody>
        </p:sp>
        <p:sp>
          <p:nvSpPr>
            <p:cNvPr id="41" name="TextBox 40">
              <a:extLst>
                <a:ext uri="{FF2B5EF4-FFF2-40B4-BE49-F238E27FC236}">
                  <a16:creationId xmlns:a16="http://schemas.microsoft.com/office/drawing/2014/main" id="{23F9A3A6-ECCB-48CB-8230-EACFDD84CE03}"/>
                </a:ext>
              </a:extLst>
            </p:cNvPr>
            <p:cNvSpPr txBox="1"/>
            <p:nvPr/>
          </p:nvSpPr>
          <p:spPr>
            <a:xfrm>
              <a:off x="8621574" y="5142308"/>
              <a:ext cx="3145358" cy="291329"/>
            </a:xfrm>
            <a:prstGeom prst="rect">
              <a:avLst/>
            </a:prstGeom>
            <a:noFill/>
          </p:spPr>
          <p:txBody>
            <a:bodyPr wrap="square" rtlCol="0">
              <a:spAutoFit/>
            </a:bodyPr>
            <a:lstStyle/>
            <a:p>
              <a:r>
                <a:rPr lang="en-US" sz="1600" dirty="0"/>
                <a:t>Feasibility and  Usage</a:t>
              </a:r>
            </a:p>
          </p:txBody>
        </p:sp>
      </p:grpSp>
      <p:sp>
        <p:nvSpPr>
          <p:cNvPr id="42" name="Text Placeholder 80">
            <a:extLst>
              <a:ext uri="{FF2B5EF4-FFF2-40B4-BE49-F238E27FC236}">
                <a16:creationId xmlns:a16="http://schemas.microsoft.com/office/drawing/2014/main" id="{0F2F5152-F595-4840-A966-B57B00F22A2A}"/>
              </a:ext>
            </a:extLst>
          </p:cNvPr>
          <p:cNvSpPr txBox="1">
            <a:spLocks/>
          </p:cNvSpPr>
          <p:nvPr/>
        </p:nvSpPr>
        <p:spPr>
          <a:xfrm>
            <a:off x="1345045" y="2328626"/>
            <a:ext cx="2598328" cy="756142"/>
          </a:xfrm>
          <a:prstGeom prst="rect">
            <a:avLst/>
          </a:prstGeom>
        </p:spPr>
        <p:txBody>
          <a:bodyPr lIns="0" tIns="0" rIns="0" bIns="0"/>
          <a:lst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dirty="0">
                <a:solidFill>
                  <a:schemeClr val="tx1"/>
                </a:solidFill>
              </a:rPr>
              <a:t>Car Brands as they are constantly looking for features to increase customer safety and experience.</a:t>
            </a:r>
          </a:p>
        </p:txBody>
      </p:sp>
      <p:pic>
        <p:nvPicPr>
          <p:cNvPr id="4" name="Graphic 3" descr="Coins">
            <a:extLst>
              <a:ext uri="{FF2B5EF4-FFF2-40B4-BE49-F238E27FC236}">
                <a16:creationId xmlns:a16="http://schemas.microsoft.com/office/drawing/2014/main" id="{2835FC23-4D3A-43C8-B069-06E706A230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18426" y="1029167"/>
            <a:ext cx="719846" cy="719846"/>
          </a:xfrm>
          <a:prstGeom prst="rect">
            <a:avLst/>
          </a:prstGeom>
        </p:spPr>
      </p:pic>
    </p:spTree>
    <p:extLst>
      <p:ext uri="{BB962C8B-B14F-4D97-AF65-F5344CB8AC3E}">
        <p14:creationId xmlns:p14="http://schemas.microsoft.com/office/powerpoint/2010/main" val="1393773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DABB1-5E6B-4365-AD9E-DDCE7E972742}"/>
              </a:ext>
            </a:extLst>
          </p:cNvPr>
          <p:cNvSpPr>
            <a:spLocks noGrp="1"/>
          </p:cNvSpPr>
          <p:nvPr>
            <p:ph type="title"/>
          </p:nvPr>
        </p:nvSpPr>
        <p:spPr bwMode="ltGray"/>
        <p:txBody>
          <a:bodyPr/>
          <a:lstStyle/>
          <a:p>
            <a:r>
              <a:rPr lang="en-US" dirty="0"/>
              <a:t>Thank You</a:t>
            </a:r>
          </a:p>
        </p:txBody>
      </p:sp>
    </p:spTree>
    <p:extLst>
      <p:ext uri="{BB962C8B-B14F-4D97-AF65-F5344CB8AC3E}">
        <p14:creationId xmlns:p14="http://schemas.microsoft.com/office/powerpoint/2010/main" val="3113318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E708040-10E1-4313-B032-2265A139EA35}"/>
              </a:ext>
            </a:extLst>
          </p:cNvPr>
          <p:cNvSpPr txBox="1">
            <a:spLocks/>
          </p:cNvSpPr>
          <p:nvPr/>
        </p:nvSpPr>
        <p:spPr>
          <a:xfrm>
            <a:off x="4734428" y="1013463"/>
            <a:ext cx="7294814" cy="186431"/>
          </a:xfrm>
          <a:prstGeom prst="rect">
            <a:avLst/>
          </a:prstGeom>
        </p:spPr>
        <p:style>
          <a:lnRef idx="0">
            <a:schemeClr val="accent1"/>
          </a:lnRef>
          <a:fillRef idx="3">
            <a:schemeClr val="accent1"/>
          </a:fillRef>
          <a:effectRef idx="3">
            <a:schemeClr val="accent1"/>
          </a:effectRef>
          <a:fontRef idx="minor">
            <a:schemeClr val="lt1"/>
          </a:fontRef>
        </p:style>
        <p:txBody>
          <a:bodyPr vert="horz" lIns="0" tIns="0" rIns="0" bIns="0" rtlCol="0" anchor="ctr">
            <a:noAutofit/>
          </a:bodyPr>
          <a:lstStyle>
            <a:lvl1pPr algn="r" defTabSz="914400" rtl="0" eaLnBrk="1" latinLnBrk="0" hangingPunct="1">
              <a:lnSpc>
                <a:spcPts val="5000"/>
              </a:lnSpc>
              <a:spcBef>
                <a:spcPct val="0"/>
              </a:spcBef>
              <a:buNone/>
              <a:defRPr lang="en-ZA" sz="4400" b="1" kern="1200" cap="all" spc="-150" baseline="0">
                <a:solidFill>
                  <a:schemeClr val="bg1"/>
                </a:solidFill>
                <a:latin typeface="+mj-lt"/>
                <a:ea typeface="+mj-ea"/>
                <a:cs typeface="+mj-cs"/>
              </a:defRPr>
            </a:lvl1pPr>
          </a:lstStyle>
          <a:p>
            <a:pPr algn="l"/>
            <a:r>
              <a:rPr lang="en-US" sz="4000" dirty="0">
                <a:solidFill>
                  <a:schemeClr val="tx1"/>
                </a:solidFill>
              </a:rPr>
              <a:t>Developed</a:t>
            </a:r>
            <a:r>
              <a:rPr lang="en-US" sz="3600" dirty="0">
                <a:solidFill>
                  <a:schemeClr val="tx1"/>
                </a:solidFill>
              </a:rPr>
              <a:t> by  Team 220 Volts</a:t>
            </a:r>
            <a:br>
              <a:rPr lang="en-US" sz="3600" dirty="0"/>
            </a:br>
            <a:endParaRPr lang="en-IN" dirty="0"/>
          </a:p>
        </p:txBody>
      </p:sp>
      <p:sp>
        <p:nvSpPr>
          <p:cNvPr id="2" name="TextBox 1">
            <a:extLst>
              <a:ext uri="{FF2B5EF4-FFF2-40B4-BE49-F238E27FC236}">
                <a16:creationId xmlns:a16="http://schemas.microsoft.com/office/drawing/2014/main" id="{47BA21A2-4272-430D-932A-442F30A13830}"/>
              </a:ext>
            </a:extLst>
          </p:cNvPr>
          <p:cNvSpPr txBox="1"/>
          <p:nvPr/>
        </p:nvSpPr>
        <p:spPr>
          <a:xfrm>
            <a:off x="3719517" y="1545745"/>
            <a:ext cx="8596668" cy="1661993"/>
          </a:xfrm>
          <a:prstGeom prst="rect">
            <a:avLst/>
          </a:prstGeom>
          <a:noFill/>
        </p:spPr>
        <p:txBody>
          <a:bodyPr wrap="square" rtlCol="0">
            <a:spAutoFit/>
          </a:bodyPr>
          <a:lstStyle/>
          <a:p>
            <a:r>
              <a:rPr lang="en-IN" sz="2800" b="1" dirty="0">
                <a:latin typeface="Batang" panose="02030600000101010101" pitchFamily="18" charset="-127"/>
                <a:ea typeface="Batang" panose="02030600000101010101" pitchFamily="18" charset="-127"/>
              </a:rPr>
              <a:t>KANAV BHASIN – </a:t>
            </a:r>
            <a:r>
              <a:rPr lang="en-IN" sz="2800" b="1" dirty="0">
                <a:solidFill>
                  <a:schemeClr val="accent1"/>
                </a:solidFill>
                <a:latin typeface="Batang" panose="02030600000101010101" pitchFamily="18" charset="-127"/>
                <a:ea typeface="Batang" panose="02030600000101010101" pitchFamily="18" charset="-127"/>
              </a:rPr>
              <a:t>kanavbhasin22@gmail.com</a:t>
            </a:r>
          </a:p>
          <a:p>
            <a:r>
              <a:rPr lang="en-IN" sz="2800" b="1" dirty="0">
                <a:latin typeface="Batang" panose="02030600000101010101" pitchFamily="18" charset="-127"/>
                <a:ea typeface="Batang" panose="02030600000101010101" pitchFamily="18" charset="-127"/>
              </a:rPr>
              <a:t>DAKSH NAUNI – </a:t>
            </a:r>
            <a:r>
              <a:rPr lang="en-IN" sz="2800" b="1" dirty="0">
                <a:solidFill>
                  <a:schemeClr val="accent1"/>
                </a:solidFill>
                <a:latin typeface="Batang" panose="02030600000101010101" pitchFamily="18" charset="-127"/>
                <a:ea typeface="Batang" panose="02030600000101010101" pitchFamily="18" charset="-127"/>
              </a:rPr>
              <a:t>mr.codefrost@gmail.com</a:t>
            </a:r>
          </a:p>
          <a:p>
            <a:r>
              <a:rPr lang="en-IN" sz="2800" b="1" dirty="0">
                <a:latin typeface="Batang" panose="02030600000101010101" pitchFamily="18" charset="-127"/>
                <a:ea typeface="Batang" panose="02030600000101010101" pitchFamily="18" charset="-127"/>
              </a:rPr>
              <a:t>YAKSHIT GUPTA – </a:t>
            </a:r>
            <a:r>
              <a:rPr lang="en-IN" sz="2800" b="1" dirty="0">
                <a:solidFill>
                  <a:schemeClr val="accent1"/>
                </a:solidFill>
                <a:latin typeface="Batang" panose="02030600000101010101" pitchFamily="18" charset="-127"/>
                <a:ea typeface="Batang" panose="02030600000101010101" pitchFamily="18" charset="-127"/>
              </a:rPr>
              <a:t>guptayakshit@gmail.com</a:t>
            </a:r>
          </a:p>
          <a:p>
            <a:endParaRPr lang="en-IN" dirty="0"/>
          </a:p>
        </p:txBody>
      </p:sp>
      <p:pic>
        <p:nvPicPr>
          <p:cNvPr id="7" name="Picture 6">
            <a:extLst>
              <a:ext uri="{FF2B5EF4-FFF2-40B4-BE49-F238E27FC236}">
                <a16:creationId xmlns:a16="http://schemas.microsoft.com/office/drawing/2014/main" id="{64B4DD0E-B804-4808-8C78-E7BE811E5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461" y="-399555"/>
            <a:ext cx="3607293" cy="3607293"/>
          </a:xfrm>
          <a:prstGeom prst="rect">
            <a:avLst/>
          </a:prstGeom>
        </p:spPr>
      </p:pic>
      <p:pic>
        <p:nvPicPr>
          <p:cNvPr id="9" name="Picture 8">
            <a:extLst>
              <a:ext uri="{FF2B5EF4-FFF2-40B4-BE49-F238E27FC236}">
                <a16:creationId xmlns:a16="http://schemas.microsoft.com/office/drawing/2014/main" id="{920BCC02-C4AE-4DF7-A8DA-72B9FCBA95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951" y="1704513"/>
            <a:ext cx="5612107" cy="5612107"/>
          </a:xfrm>
          <a:prstGeom prst="rect">
            <a:avLst/>
          </a:prstGeom>
        </p:spPr>
      </p:pic>
    </p:spTree>
    <p:extLst>
      <p:ext uri="{BB962C8B-B14F-4D97-AF65-F5344CB8AC3E}">
        <p14:creationId xmlns:p14="http://schemas.microsoft.com/office/powerpoint/2010/main" val="306933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7573813-4ACB-4E47-88EB-5EA565F9E341}"/>
              </a:ext>
            </a:extLst>
          </p:cNvPr>
          <p:cNvSpPr txBox="1">
            <a:spLocks/>
          </p:cNvSpPr>
          <p:nvPr/>
        </p:nvSpPr>
        <p:spPr>
          <a:xfrm>
            <a:off x="927111" y="681313"/>
            <a:ext cx="10516205" cy="73666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b">
            <a:normAutofit fontScale="97500"/>
          </a:bodyPr>
          <a:lstStyle>
            <a:lvl1pPr algn="l" defTabSz="457200" rtl="0" eaLnBrk="1" latinLnBrk="0" hangingPunct="1">
              <a:spcBef>
                <a:spcPct val="0"/>
              </a:spcBef>
              <a:buNone/>
              <a:defRPr sz="20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IN" sz="4000" b="1" i="0" u="none" strike="noStrike" kern="1200" normalizeH="0" baseline="0" noProof="0" dirty="0">
                <a:ln w="22225">
                  <a:solidFill>
                    <a:schemeClr val="accent2"/>
                  </a:solidFill>
                  <a:prstDash val="solid"/>
                </a:ln>
                <a:solidFill>
                  <a:schemeClr val="accent2">
                    <a:lumMod val="40000"/>
                    <a:lumOff val="60000"/>
                  </a:schemeClr>
                </a:solidFill>
                <a:uLnTx/>
                <a:uFillTx/>
                <a:latin typeface="+mj-lt"/>
                <a:ea typeface="+mn-ea"/>
                <a:cs typeface="+mn-cs"/>
              </a:rPr>
              <a:t>WHAT IS  C.A.R.S ??</a:t>
            </a:r>
          </a:p>
        </p:txBody>
      </p:sp>
      <p:sp>
        <p:nvSpPr>
          <p:cNvPr id="19" name="Text Placeholder 3">
            <a:extLst>
              <a:ext uri="{FF2B5EF4-FFF2-40B4-BE49-F238E27FC236}">
                <a16:creationId xmlns:a16="http://schemas.microsoft.com/office/drawing/2014/main" id="{2367A541-E46A-4C1D-8E2E-75CAF59CF8B3}"/>
              </a:ext>
            </a:extLst>
          </p:cNvPr>
          <p:cNvSpPr txBox="1">
            <a:spLocks/>
          </p:cNvSpPr>
          <p:nvPr/>
        </p:nvSpPr>
        <p:spPr>
          <a:xfrm>
            <a:off x="7487710" y="2350940"/>
            <a:ext cx="4417245" cy="2577183"/>
          </a:xfrm>
          <a:prstGeom prst="rect">
            <a:avLst/>
          </a:prstGeom>
        </p:spPr>
        <p:txBody>
          <a:bodyPr>
            <a:normAutofit fontScale="92500"/>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600" dirty="0">
                <a:solidFill>
                  <a:schemeClr val="bg1"/>
                </a:solidFill>
                <a:latin typeface="+mj-lt"/>
              </a:rPr>
              <a:t>CARS is software-hardware project developed for Accident Tracking and Assistance of remote user.</a:t>
            </a:r>
          </a:p>
          <a:p>
            <a:endParaRPr lang="en-IN" sz="2400" dirty="0"/>
          </a:p>
        </p:txBody>
      </p:sp>
      <p:pic>
        <p:nvPicPr>
          <p:cNvPr id="1026" name="Picture 2" descr="Automotive Airbag History and Invention">
            <a:extLst>
              <a:ext uri="{FF2B5EF4-FFF2-40B4-BE49-F238E27FC236}">
                <a16:creationId xmlns:a16="http://schemas.microsoft.com/office/drawing/2014/main" id="{841F9EDF-C2DB-4BCD-86BF-B0585660E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93" y="2099149"/>
            <a:ext cx="4791415" cy="318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2728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0C217F0-6D96-42F6-860C-02F19B921765}"/>
              </a:ext>
            </a:extLst>
          </p:cNvPr>
          <p:cNvSpPr/>
          <p:nvPr/>
        </p:nvSpPr>
        <p:spPr>
          <a:xfrm>
            <a:off x="1434580" y="531366"/>
            <a:ext cx="3426781" cy="5795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8A6D8D0C-CE95-4EA2-86E9-48F22D6A7BB1}"/>
              </a:ext>
            </a:extLst>
          </p:cNvPr>
          <p:cNvSpPr>
            <a:spLocks noGrp="1"/>
          </p:cNvSpPr>
          <p:nvPr>
            <p:ph type="title"/>
          </p:nvPr>
        </p:nvSpPr>
        <p:spPr>
          <a:xfrm>
            <a:off x="3794932" y="335873"/>
            <a:ext cx="4692119" cy="1057921"/>
          </a:xfrm>
        </p:spPr>
        <p:txBody>
          <a:bodyPr>
            <a:normAutofit/>
          </a:bodyPr>
          <a:lstStyle/>
          <a:p>
            <a:pPr algn="ctr"/>
            <a:r>
              <a:rPr lang="en-US" sz="5400" b="1"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AIRBAG</a:t>
            </a:r>
          </a:p>
        </p:txBody>
      </p:sp>
      <p:pic>
        <p:nvPicPr>
          <p:cNvPr id="4" name="Picture 3">
            <a:extLst>
              <a:ext uri="{FF2B5EF4-FFF2-40B4-BE49-F238E27FC236}">
                <a16:creationId xmlns:a16="http://schemas.microsoft.com/office/drawing/2014/main" id="{3E14FF1E-03F6-4517-B77C-A8C2A75A9B10}"/>
              </a:ext>
            </a:extLst>
          </p:cNvPr>
          <p:cNvPicPr>
            <a:picLocks noChangeAspect="1"/>
          </p:cNvPicPr>
          <p:nvPr/>
        </p:nvPicPr>
        <p:blipFill rotWithShape="1">
          <a:blip r:embed="rId2"/>
          <a:srcRect b="6218"/>
          <a:stretch/>
        </p:blipFill>
        <p:spPr>
          <a:xfrm>
            <a:off x="5212679" y="1590675"/>
            <a:ext cx="6536267" cy="3448050"/>
          </a:xfrm>
          <a:prstGeom prst="rect">
            <a:avLst/>
          </a:prstGeom>
        </p:spPr>
      </p:pic>
      <p:sp>
        <p:nvSpPr>
          <p:cNvPr id="8" name="TextBox 7">
            <a:extLst>
              <a:ext uri="{FF2B5EF4-FFF2-40B4-BE49-F238E27FC236}">
                <a16:creationId xmlns:a16="http://schemas.microsoft.com/office/drawing/2014/main" id="{90F2D29A-3DEA-48DD-B8C9-8BF62CA40558}"/>
              </a:ext>
            </a:extLst>
          </p:cNvPr>
          <p:cNvSpPr txBox="1"/>
          <p:nvPr/>
        </p:nvSpPr>
        <p:spPr>
          <a:xfrm>
            <a:off x="168676" y="1012954"/>
            <a:ext cx="4607510" cy="4832092"/>
          </a:xfrm>
          <a:prstGeom prst="rect">
            <a:avLst/>
          </a:prstGeom>
          <a:noFill/>
        </p:spPr>
        <p:txBody>
          <a:bodyPr wrap="square">
            <a:spAutoFit/>
          </a:bodyPr>
          <a:lstStyle/>
          <a:p>
            <a:r>
              <a:rPr lang="en-US" sz="2800" b="1" i="0" dirty="0">
                <a:solidFill>
                  <a:schemeClr val="bg1"/>
                </a:solidFill>
                <a:effectLst/>
                <a:latin typeface="Batang" panose="02030600000101010101" pitchFamily="18" charset="-127"/>
                <a:ea typeface="Batang" panose="02030600000101010101" pitchFamily="18" charset="-127"/>
              </a:rPr>
              <a:t>The purpose of the airbag is that it inflates as soon as the car starts to slow    down in an accident and deflates as your head presses against it.</a:t>
            </a:r>
          </a:p>
          <a:p>
            <a:endParaRPr lang="en-US" sz="2800" b="1" dirty="0">
              <a:solidFill>
                <a:schemeClr val="bg1"/>
              </a:solidFill>
              <a:latin typeface="Batang" panose="02030600000101010101" pitchFamily="18" charset="-127"/>
              <a:ea typeface="Batang" panose="02030600000101010101" pitchFamily="18" charset="-127"/>
            </a:endParaRPr>
          </a:p>
          <a:p>
            <a:endParaRPr lang="en-US" sz="2800" b="1" dirty="0">
              <a:solidFill>
                <a:schemeClr val="bg1"/>
              </a:solidFill>
              <a:latin typeface="Batang" panose="02030600000101010101" pitchFamily="18" charset="-127"/>
              <a:ea typeface="Batang" panose="02030600000101010101" pitchFamily="18" charset="-127"/>
            </a:endParaRPr>
          </a:p>
          <a:p>
            <a:r>
              <a:rPr lang="en-US" sz="2800" b="1" i="0" dirty="0">
                <a:solidFill>
                  <a:schemeClr val="bg1"/>
                </a:solidFill>
                <a:effectLst/>
                <a:latin typeface="Batang" panose="02030600000101010101" pitchFamily="18" charset="-127"/>
                <a:ea typeface="Batang" panose="02030600000101010101" pitchFamily="18" charset="-127"/>
              </a:rPr>
              <a:t>An airbag is </a:t>
            </a:r>
            <a:r>
              <a:rPr lang="en-US" sz="2800" b="1" dirty="0">
                <a:solidFill>
                  <a:schemeClr val="bg1"/>
                </a:solidFill>
                <a:latin typeface="Batang" panose="02030600000101010101" pitchFamily="18" charset="-127"/>
                <a:ea typeface="Batang" panose="02030600000101010101" pitchFamily="18" charset="-127"/>
              </a:rPr>
              <a:t>also </a:t>
            </a:r>
            <a:r>
              <a:rPr lang="en-US" sz="2800" b="1" i="0" dirty="0">
                <a:solidFill>
                  <a:schemeClr val="bg1"/>
                </a:solidFill>
                <a:effectLst/>
                <a:latin typeface="Batang" panose="02030600000101010101" pitchFamily="18" charset="-127"/>
                <a:ea typeface="Batang" panose="02030600000101010101" pitchFamily="18" charset="-127"/>
              </a:rPr>
              <a:t>known as a supplementary restraint system (SRS)</a:t>
            </a:r>
            <a:r>
              <a:rPr lang="en-US" sz="2800" b="1" dirty="0">
                <a:solidFill>
                  <a:schemeClr val="bg1"/>
                </a:solidFill>
                <a:latin typeface="Batang" panose="02030600000101010101" pitchFamily="18" charset="-127"/>
                <a:ea typeface="Batang" panose="02030600000101010101" pitchFamily="18" charset="-127"/>
              </a:rPr>
              <a:t>.</a:t>
            </a:r>
          </a:p>
        </p:txBody>
      </p:sp>
    </p:spTree>
    <p:extLst>
      <p:ext uri="{BB962C8B-B14F-4D97-AF65-F5344CB8AC3E}">
        <p14:creationId xmlns:p14="http://schemas.microsoft.com/office/powerpoint/2010/main" val="492745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391E1E-B216-4EE3-8825-75833F3BB295}"/>
              </a:ext>
            </a:extLst>
          </p:cNvPr>
          <p:cNvSpPr/>
          <p:nvPr/>
        </p:nvSpPr>
        <p:spPr>
          <a:xfrm>
            <a:off x="2343705" y="174890"/>
            <a:ext cx="4474345" cy="2461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66E440F-F708-4635-89CE-7EE0F3F43F6B}"/>
              </a:ext>
            </a:extLst>
          </p:cNvPr>
          <p:cNvSpPr txBox="1"/>
          <p:nvPr/>
        </p:nvSpPr>
        <p:spPr>
          <a:xfrm>
            <a:off x="754002" y="690767"/>
            <a:ext cx="6096000" cy="2308324"/>
          </a:xfrm>
          <a:prstGeom prst="rect">
            <a:avLst/>
          </a:prstGeom>
          <a:noFill/>
        </p:spPr>
        <p:txBody>
          <a:bodyPr wrap="square">
            <a:spAutoFit/>
          </a:bodyPr>
          <a:lstStyle/>
          <a:p>
            <a:r>
              <a:rPr lang="en-US" sz="2400" b="0" i="0" dirty="0">
                <a:solidFill>
                  <a:schemeClr val="bg1"/>
                </a:solidFill>
                <a:effectLst/>
                <a:latin typeface="open sans"/>
              </a:rPr>
              <a:t>There </a:t>
            </a:r>
            <a:r>
              <a:rPr lang="en-US" sz="2400" dirty="0">
                <a:solidFill>
                  <a:schemeClr val="bg1"/>
                </a:solidFill>
                <a:latin typeface="open sans"/>
              </a:rPr>
              <a:t>are </a:t>
            </a:r>
            <a:r>
              <a:rPr lang="en-US" sz="2400" b="1" dirty="0">
                <a:solidFill>
                  <a:schemeClr val="bg1"/>
                </a:solidFill>
                <a:latin typeface="open sans"/>
              </a:rPr>
              <a:t>impact sensors </a:t>
            </a:r>
            <a:r>
              <a:rPr lang="en-US" sz="2400" b="0" i="0" dirty="0">
                <a:solidFill>
                  <a:schemeClr val="bg1"/>
                </a:solidFill>
                <a:effectLst/>
                <a:latin typeface="open sans"/>
              </a:rPr>
              <a:t>around the car and if they detect a serious collision, they will tell the airbag to operate. This means a spark lights up, </a:t>
            </a:r>
            <a:r>
              <a:rPr lang="en-US" sz="2400" b="0" i="0" dirty="0">
                <a:solidFill>
                  <a:schemeClr val="bg1"/>
                </a:solidFill>
                <a:effectLst/>
                <a:latin typeface="+mj-lt"/>
              </a:rPr>
              <a:t>which</a:t>
            </a:r>
            <a:r>
              <a:rPr lang="en-US" sz="2400" b="0" i="0" dirty="0">
                <a:solidFill>
                  <a:schemeClr val="bg1"/>
                </a:solidFill>
                <a:effectLst/>
                <a:latin typeface="open sans"/>
              </a:rPr>
              <a:t> generates lots of gas, mainly consisting of nitrogen, into the airbag.</a:t>
            </a:r>
            <a:endParaRPr lang="en-US" sz="2400" dirty="0">
              <a:solidFill>
                <a:schemeClr val="bg1"/>
              </a:solidFill>
            </a:endParaRPr>
          </a:p>
        </p:txBody>
      </p:sp>
      <p:pic>
        <p:nvPicPr>
          <p:cNvPr id="10" name="Picture 9">
            <a:extLst>
              <a:ext uri="{FF2B5EF4-FFF2-40B4-BE49-F238E27FC236}">
                <a16:creationId xmlns:a16="http://schemas.microsoft.com/office/drawing/2014/main" id="{CBE6CDAC-4621-49B0-A02A-BE1794097235}"/>
              </a:ext>
            </a:extLst>
          </p:cNvPr>
          <p:cNvPicPr>
            <a:picLocks noChangeAspect="1"/>
          </p:cNvPicPr>
          <p:nvPr/>
        </p:nvPicPr>
        <p:blipFill>
          <a:blip r:embed="rId2"/>
          <a:stretch>
            <a:fillRect/>
          </a:stretch>
        </p:blipFill>
        <p:spPr>
          <a:xfrm>
            <a:off x="6881954" y="476732"/>
            <a:ext cx="4643296" cy="261185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1" name="Picture 10">
            <a:extLst>
              <a:ext uri="{FF2B5EF4-FFF2-40B4-BE49-F238E27FC236}">
                <a16:creationId xmlns:a16="http://schemas.microsoft.com/office/drawing/2014/main" id="{B81691B5-6B50-43F9-9508-B6E7477FDF03}"/>
              </a:ext>
            </a:extLst>
          </p:cNvPr>
          <p:cNvPicPr>
            <a:picLocks noChangeAspect="1"/>
          </p:cNvPicPr>
          <p:nvPr/>
        </p:nvPicPr>
        <p:blipFill rotWithShape="1">
          <a:blip r:embed="rId3"/>
          <a:srcRect l="16037" t="17818" r="18616" b="18816"/>
          <a:stretch/>
        </p:blipFill>
        <p:spPr>
          <a:xfrm>
            <a:off x="666750" y="3081133"/>
            <a:ext cx="5657850" cy="3086100"/>
          </a:xfrm>
          <a:prstGeom prst="rect">
            <a:avLst/>
          </a:prstGeom>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pic>
    </p:spTree>
    <p:extLst>
      <p:ext uri="{BB962C8B-B14F-4D97-AF65-F5344CB8AC3E}">
        <p14:creationId xmlns:p14="http://schemas.microsoft.com/office/powerpoint/2010/main" val="354540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13DA82-C38E-46DD-ACF3-AF8FD9157B59}"/>
              </a:ext>
            </a:extLst>
          </p:cNvPr>
          <p:cNvPicPr>
            <a:picLocks noChangeAspect="1"/>
          </p:cNvPicPr>
          <p:nvPr/>
        </p:nvPicPr>
        <p:blipFill rotWithShape="1">
          <a:blip r:embed="rId2"/>
          <a:srcRect l="51044"/>
          <a:stretch/>
        </p:blipFill>
        <p:spPr>
          <a:xfrm>
            <a:off x="4398430" y="1790851"/>
            <a:ext cx="3395140" cy="3901015"/>
          </a:xfrm>
          <a:prstGeom prst="rect">
            <a:avLst/>
          </a:prstGeom>
        </p:spPr>
      </p:pic>
      <p:pic>
        <p:nvPicPr>
          <p:cNvPr id="5" name="Picture 4">
            <a:extLst>
              <a:ext uri="{FF2B5EF4-FFF2-40B4-BE49-F238E27FC236}">
                <a16:creationId xmlns:a16="http://schemas.microsoft.com/office/drawing/2014/main" id="{97DC214E-73B8-493B-84F9-03043087A1ED}"/>
              </a:ext>
            </a:extLst>
          </p:cNvPr>
          <p:cNvPicPr>
            <a:picLocks noChangeAspect="1"/>
          </p:cNvPicPr>
          <p:nvPr/>
        </p:nvPicPr>
        <p:blipFill rotWithShape="1">
          <a:blip r:embed="rId3"/>
          <a:srcRect l="50670" r="-1"/>
          <a:stretch/>
        </p:blipFill>
        <p:spPr>
          <a:xfrm>
            <a:off x="684117" y="1790851"/>
            <a:ext cx="3421157" cy="3901015"/>
          </a:xfrm>
          <a:prstGeom prst="rect">
            <a:avLst/>
          </a:prstGeom>
        </p:spPr>
      </p:pic>
      <p:sp>
        <p:nvSpPr>
          <p:cNvPr id="6" name="TextBox 5">
            <a:extLst>
              <a:ext uri="{FF2B5EF4-FFF2-40B4-BE49-F238E27FC236}">
                <a16:creationId xmlns:a16="http://schemas.microsoft.com/office/drawing/2014/main" id="{06A018CD-5F81-4B2E-9C28-CBD228967C52}"/>
              </a:ext>
            </a:extLst>
          </p:cNvPr>
          <p:cNvSpPr txBox="1"/>
          <p:nvPr/>
        </p:nvSpPr>
        <p:spPr>
          <a:xfrm>
            <a:off x="684117" y="952500"/>
            <a:ext cx="3421157" cy="461665"/>
          </a:xfrm>
          <a:prstGeom prst="rect">
            <a:avLst/>
          </a:prstGeom>
          <a:noFill/>
        </p:spPr>
        <p:txBody>
          <a:bodyPr wrap="square" rtlCol="0">
            <a:spAutoFit/>
          </a:bodyPr>
          <a:lstStyle/>
          <a:p>
            <a:pPr algn="ctr"/>
            <a:r>
              <a:rPr lang="en-US" sz="2400" b="1" dirty="0">
                <a:solidFill>
                  <a:schemeClr val="accent2">
                    <a:lumMod val="60000"/>
                    <a:lumOff val="40000"/>
                  </a:schemeClr>
                </a:solidFill>
              </a:rPr>
              <a:t>Before Crash</a:t>
            </a:r>
          </a:p>
        </p:txBody>
      </p:sp>
      <p:sp>
        <p:nvSpPr>
          <p:cNvPr id="9" name="TextBox 8">
            <a:extLst>
              <a:ext uri="{FF2B5EF4-FFF2-40B4-BE49-F238E27FC236}">
                <a16:creationId xmlns:a16="http://schemas.microsoft.com/office/drawing/2014/main" id="{D86D8945-9965-444D-A342-25900EFDB797}"/>
              </a:ext>
            </a:extLst>
          </p:cNvPr>
          <p:cNvSpPr txBox="1"/>
          <p:nvPr/>
        </p:nvSpPr>
        <p:spPr>
          <a:xfrm>
            <a:off x="4398430" y="952500"/>
            <a:ext cx="3395140" cy="461665"/>
          </a:xfrm>
          <a:prstGeom prst="rect">
            <a:avLst/>
          </a:prstGeom>
          <a:noFill/>
        </p:spPr>
        <p:txBody>
          <a:bodyPr wrap="square" rtlCol="0">
            <a:spAutoFit/>
          </a:bodyPr>
          <a:lstStyle/>
          <a:p>
            <a:pPr algn="ctr"/>
            <a:r>
              <a:rPr lang="en-US" sz="2400" b="1" dirty="0">
                <a:solidFill>
                  <a:schemeClr val="accent1"/>
                </a:solidFill>
              </a:rPr>
              <a:t>After Crash</a:t>
            </a:r>
          </a:p>
        </p:txBody>
      </p:sp>
      <p:sp>
        <p:nvSpPr>
          <p:cNvPr id="11" name="TextBox 10">
            <a:extLst>
              <a:ext uri="{FF2B5EF4-FFF2-40B4-BE49-F238E27FC236}">
                <a16:creationId xmlns:a16="http://schemas.microsoft.com/office/drawing/2014/main" id="{2B1761B7-4DC8-4CB7-B890-91A15C5D0E2C}"/>
              </a:ext>
            </a:extLst>
          </p:cNvPr>
          <p:cNvSpPr txBox="1"/>
          <p:nvPr/>
        </p:nvSpPr>
        <p:spPr>
          <a:xfrm>
            <a:off x="8281028" y="1290661"/>
            <a:ext cx="3226855" cy="4401205"/>
          </a:xfrm>
          <a:prstGeom prst="rect">
            <a:avLst/>
          </a:prstGeom>
          <a:noFill/>
        </p:spPr>
        <p:txBody>
          <a:bodyPr wrap="square" rtlCol="0">
            <a:spAutoFit/>
          </a:bodyPr>
          <a:lstStyle/>
          <a:p>
            <a:r>
              <a:rPr lang="en-US" sz="2800" b="0" i="0" dirty="0">
                <a:solidFill>
                  <a:schemeClr val="accent1">
                    <a:lumMod val="75000"/>
                  </a:schemeClr>
                </a:solidFill>
                <a:effectLst/>
                <a:latin typeface="+mj-lt"/>
              </a:rPr>
              <a:t>Upon collision, the sensor sends a signal to the controller which interprets the electrical input and measures the level of a collision to determine the release of an airbag. </a:t>
            </a:r>
            <a:endParaRPr lang="en-US" sz="2800" b="1" dirty="0">
              <a:solidFill>
                <a:schemeClr val="accent1">
                  <a:lumMod val="75000"/>
                </a:schemeClr>
              </a:solidFill>
              <a:latin typeface="+mj-lt"/>
            </a:endParaRPr>
          </a:p>
        </p:txBody>
      </p:sp>
    </p:spTree>
    <p:extLst>
      <p:ext uri="{BB962C8B-B14F-4D97-AF65-F5344CB8AC3E}">
        <p14:creationId xmlns:p14="http://schemas.microsoft.com/office/powerpoint/2010/main" val="230542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3D71AD-3FD3-45A9-B274-8E90252E64D9}"/>
              </a:ext>
            </a:extLst>
          </p:cNvPr>
          <p:cNvSpPr/>
          <p:nvPr/>
        </p:nvSpPr>
        <p:spPr>
          <a:xfrm>
            <a:off x="3302493" y="754602"/>
            <a:ext cx="2183907" cy="53224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5B7428E-6545-4775-BFED-AE2CC2A5B18C}"/>
              </a:ext>
            </a:extLst>
          </p:cNvPr>
          <p:cNvPicPr>
            <a:picLocks noChangeAspect="1"/>
          </p:cNvPicPr>
          <p:nvPr/>
        </p:nvPicPr>
        <p:blipFill rotWithShape="1">
          <a:blip r:embed="rId2"/>
          <a:srcRect l="17109" t="19069" r="27546" b="16987"/>
          <a:stretch/>
        </p:blipFill>
        <p:spPr>
          <a:xfrm>
            <a:off x="5638800" y="1459079"/>
            <a:ext cx="6043471" cy="460026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E6D66A8-018D-461B-87F1-201E990A6133}"/>
              </a:ext>
            </a:extLst>
          </p:cNvPr>
          <p:cNvSpPr txBox="1"/>
          <p:nvPr/>
        </p:nvSpPr>
        <p:spPr>
          <a:xfrm>
            <a:off x="266330" y="1166842"/>
            <a:ext cx="4998128" cy="4524315"/>
          </a:xfrm>
          <a:prstGeom prst="rect">
            <a:avLst/>
          </a:prstGeom>
          <a:noFill/>
        </p:spPr>
        <p:txBody>
          <a:bodyPr wrap="square" rtlCol="0">
            <a:spAutoFit/>
          </a:bodyPr>
          <a:lstStyle/>
          <a:p>
            <a:r>
              <a:rPr lang="en-US" sz="2400" b="0" i="0" dirty="0">
                <a:solidFill>
                  <a:schemeClr val="bg1"/>
                </a:solidFill>
                <a:effectLst/>
                <a:latin typeface="+mj-lt"/>
              </a:rPr>
              <a:t>What is also noteworthy about the </a:t>
            </a:r>
            <a:r>
              <a:rPr lang="en-US" sz="2400" b="1" i="0" dirty="0">
                <a:solidFill>
                  <a:schemeClr val="bg1"/>
                </a:solidFill>
                <a:effectLst/>
                <a:latin typeface="+mj-lt"/>
              </a:rPr>
              <a:t>airbag control module </a:t>
            </a:r>
            <a:r>
              <a:rPr lang="en-US" sz="2400" b="0" i="0" dirty="0">
                <a:solidFill>
                  <a:schemeClr val="bg1"/>
                </a:solidFill>
                <a:effectLst/>
                <a:latin typeface="+mj-lt"/>
              </a:rPr>
              <a:t>is that it stores crash data and hard codes and th</a:t>
            </a:r>
            <a:r>
              <a:rPr lang="en-US" sz="2400" dirty="0">
                <a:solidFill>
                  <a:schemeClr val="bg1"/>
                </a:solidFill>
                <a:latin typeface="+mj-lt"/>
              </a:rPr>
              <a:t>e engine logs.</a:t>
            </a:r>
            <a:endParaRPr lang="en-US" sz="2400" b="0" i="0" dirty="0">
              <a:solidFill>
                <a:schemeClr val="bg1"/>
              </a:solidFill>
              <a:effectLst/>
              <a:latin typeface="+mj-lt"/>
            </a:endParaRPr>
          </a:p>
          <a:p>
            <a:endParaRPr lang="en-US" sz="2400" b="0" i="0" dirty="0">
              <a:solidFill>
                <a:schemeClr val="bg1"/>
              </a:solidFill>
              <a:effectLst/>
              <a:latin typeface="+mj-lt"/>
            </a:endParaRPr>
          </a:p>
          <a:p>
            <a:r>
              <a:rPr lang="en-US" sz="2400" b="0" i="0" dirty="0">
                <a:solidFill>
                  <a:schemeClr val="bg1"/>
                </a:solidFill>
                <a:effectLst/>
                <a:latin typeface="+mj-lt"/>
              </a:rPr>
              <a:t>The unit can store the vehicle and engine speed, throttle position, brake light switch position, seat belt use, impact speed change, and airbag and pre-tensioner deployments. This is quite a bit of useful information stored in a module</a:t>
            </a:r>
            <a:r>
              <a:rPr lang="en-US" sz="2400" b="0" i="0" dirty="0">
                <a:solidFill>
                  <a:schemeClr val="bg1"/>
                </a:solidFill>
                <a:effectLst/>
                <a:latin typeface="Bahnschrift" panose="020B0502040204020203" pitchFamily="34" charset="0"/>
              </a:rPr>
              <a:t>.</a:t>
            </a:r>
            <a:endParaRPr lang="en-US" sz="2400" dirty="0">
              <a:solidFill>
                <a:schemeClr val="bg1"/>
              </a:solidFill>
              <a:latin typeface="Bahnschrift" panose="020B0502040204020203" pitchFamily="34" charset="0"/>
            </a:endParaRPr>
          </a:p>
        </p:txBody>
      </p:sp>
    </p:spTree>
    <p:extLst>
      <p:ext uri="{BB962C8B-B14F-4D97-AF65-F5344CB8AC3E}">
        <p14:creationId xmlns:p14="http://schemas.microsoft.com/office/powerpoint/2010/main" val="2372364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15ECCB-D06A-492D-B32E-3BDFA0F8F0EF}"/>
              </a:ext>
            </a:extLst>
          </p:cNvPr>
          <p:cNvSpPr/>
          <p:nvPr/>
        </p:nvSpPr>
        <p:spPr>
          <a:xfrm>
            <a:off x="3417903" y="754602"/>
            <a:ext cx="3145094" cy="5335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9">
            <a:extLst>
              <a:ext uri="{FF2B5EF4-FFF2-40B4-BE49-F238E27FC236}">
                <a16:creationId xmlns:a16="http://schemas.microsoft.com/office/drawing/2014/main" id="{4F5B1211-00D2-4716-99F0-94B715F09559}"/>
              </a:ext>
            </a:extLst>
          </p:cNvPr>
          <p:cNvSpPr>
            <a:spLocks noGrp="1"/>
          </p:cNvSpPr>
          <p:nvPr>
            <p:ph type="title"/>
          </p:nvPr>
        </p:nvSpPr>
        <p:spPr>
          <a:xfrm>
            <a:off x="762000" y="762000"/>
            <a:ext cx="4326835" cy="815009"/>
          </a:xfrm>
        </p:spPr>
        <p:txBody>
          <a:bodyPr/>
          <a:lstStyle/>
          <a:p>
            <a:r>
              <a:rPr lang="en-US" dirty="0"/>
              <a:t>      BASE IDEA</a:t>
            </a:r>
          </a:p>
        </p:txBody>
      </p:sp>
      <p:sp>
        <p:nvSpPr>
          <p:cNvPr id="16" name="TextBox 15">
            <a:extLst>
              <a:ext uri="{FF2B5EF4-FFF2-40B4-BE49-F238E27FC236}">
                <a16:creationId xmlns:a16="http://schemas.microsoft.com/office/drawing/2014/main" id="{4E3D09F3-D51C-426D-8F4F-CF9E8F50FE1A}"/>
              </a:ext>
            </a:extLst>
          </p:cNvPr>
          <p:cNvSpPr txBox="1"/>
          <p:nvPr/>
        </p:nvSpPr>
        <p:spPr>
          <a:xfrm>
            <a:off x="124287" y="1778325"/>
            <a:ext cx="6152225" cy="4401205"/>
          </a:xfrm>
          <a:prstGeom prst="rect">
            <a:avLst/>
          </a:prstGeom>
          <a:noFill/>
        </p:spPr>
        <p:txBody>
          <a:bodyPr wrap="square" rtlCol="0">
            <a:spAutoFit/>
          </a:bodyPr>
          <a:lstStyle/>
          <a:p>
            <a:r>
              <a:rPr lang="en-US" sz="2800" dirty="0">
                <a:solidFill>
                  <a:schemeClr val="bg1"/>
                </a:solidFill>
                <a:latin typeface="+mj-lt"/>
              </a:rPr>
              <a:t>The Base Idea behind C.A.R.S is of connecting an additional </a:t>
            </a:r>
            <a:r>
              <a:rPr lang="en-US" sz="2800" dirty="0" err="1">
                <a:solidFill>
                  <a:schemeClr val="bg1"/>
                </a:solidFill>
                <a:latin typeface="+mj-lt"/>
              </a:rPr>
              <a:t>Moudule</a:t>
            </a:r>
            <a:r>
              <a:rPr lang="en-US" sz="2800" dirty="0">
                <a:solidFill>
                  <a:schemeClr val="bg1"/>
                </a:solidFill>
                <a:latin typeface="+mj-lt"/>
              </a:rPr>
              <a:t> with the Airbag Control Module(ACM) which controls the operation of airbags. </a:t>
            </a:r>
          </a:p>
          <a:p>
            <a:r>
              <a:rPr lang="en-US" sz="2800" dirty="0">
                <a:solidFill>
                  <a:schemeClr val="bg1"/>
                </a:solidFill>
                <a:latin typeface="+mj-lt"/>
              </a:rPr>
              <a:t>As soon as the ACM gets the signal of collision , the additional module using Bluetooth will activate the app in the victim’s mobile and this app will send emergency alert to authorities and family members . </a:t>
            </a:r>
          </a:p>
        </p:txBody>
      </p:sp>
      <p:sp>
        <p:nvSpPr>
          <p:cNvPr id="17" name="TextBox 16">
            <a:extLst>
              <a:ext uri="{FF2B5EF4-FFF2-40B4-BE49-F238E27FC236}">
                <a16:creationId xmlns:a16="http://schemas.microsoft.com/office/drawing/2014/main" id="{8FB21D04-7475-4828-9008-65A0E4EAFF5B}"/>
              </a:ext>
            </a:extLst>
          </p:cNvPr>
          <p:cNvSpPr txBox="1"/>
          <p:nvPr/>
        </p:nvSpPr>
        <p:spPr>
          <a:xfrm>
            <a:off x="6848541" y="3667100"/>
            <a:ext cx="4667116"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solidFill>
                  <a:schemeClr val="bg2">
                    <a:lumMod val="50000"/>
                  </a:schemeClr>
                </a:solidFill>
                <a:latin typeface="+mj-lt"/>
              </a:rPr>
              <a:t>Since we are at initial stage of development, it is unviable to generate a working prototype.</a:t>
            </a:r>
          </a:p>
          <a:p>
            <a:r>
              <a:rPr lang="en-US" sz="2000" dirty="0">
                <a:solidFill>
                  <a:schemeClr val="bg2">
                    <a:lumMod val="50000"/>
                  </a:schemeClr>
                </a:solidFill>
                <a:latin typeface="+mj-lt"/>
              </a:rPr>
              <a:t>For the time being , we can make model in which victim can manually do this by using the button .On clicking the button , the app will be alerted via Bluetooth and then it will send details forward automatically</a:t>
            </a:r>
            <a:r>
              <a:rPr lang="en-US" sz="2000" dirty="0">
                <a:solidFill>
                  <a:schemeClr val="bg2">
                    <a:lumMod val="50000"/>
                  </a:schemeClr>
                </a:solidFill>
              </a:rPr>
              <a:t>.</a:t>
            </a:r>
          </a:p>
        </p:txBody>
      </p:sp>
      <p:pic>
        <p:nvPicPr>
          <p:cNvPr id="2050" name="Picture 2" descr="See the source image">
            <a:extLst>
              <a:ext uri="{FF2B5EF4-FFF2-40B4-BE49-F238E27FC236}">
                <a16:creationId xmlns:a16="http://schemas.microsoft.com/office/drawing/2014/main" id="{0AF98E3F-86CE-4F10-B20C-EB9343224F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62" r="19738"/>
          <a:stretch/>
        </p:blipFill>
        <p:spPr bwMode="auto">
          <a:xfrm>
            <a:off x="7372349" y="496600"/>
            <a:ext cx="2400301" cy="296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15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28EB8E2-A6A6-4017-B4ED-A608CA293B9B}"/>
              </a:ext>
            </a:extLst>
          </p:cNvPr>
          <p:cNvSpPr txBox="1"/>
          <p:nvPr/>
        </p:nvSpPr>
        <p:spPr>
          <a:xfrm>
            <a:off x="7867650" y="2019299"/>
            <a:ext cx="2638425" cy="3785652"/>
          </a:xfrm>
          <a:prstGeom prst="rect">
            <a:avLst/>
          </a:prstGeom>
          <a:noFill/>
        </p:spPr>
        <p:txBody>
          <a:bodyPr wrap="square">
            <a:spAutoFit/>
          </a:bodyPr>
          <a:lstStyle/>
          <a:p>
            <a:r>
              <a:rPr lang="en-IN" sz="2400" dirty="0">
                <a:latin typeface="+mj-lt"/>
              </a:rPr>
              <a:t>C.A.R.S implements sensor technology, internet and flutter application to track accident victims and  inform the authorities and other emergency services</a:t>
            </a:r>
            <a:r>
              <a:rPr lang="en-IN" sz="2400" dirty="0">
                <a:latin typeface="Bahnschrift" panose="020B0502040204020203" pitchFamily="34" charset="0"/>
              </a:rPr>
              <a:t>. </a:t>
            </a:r>
          </a:p>
        </p:txBody>
      </p:sp>
      <p:pic>
        <p:nvPicPr>
          <p:cNvPr id="14" name="Picture 13">
            <a:extLst>
              <a:ext uri="{FF2B5EF4-FFF2-40B4-BE49-F238E27FC236}">
                <a16:creationId xmlns:a16="http://schemas.microsoft.com/office/drawing/2014/main" id="{60B97617-060C-4076-A530-BD2CEBD19E00}"/>
              </a:ext>
            </a:extLst>
          </p:cNvPr>
          <p:cNvPicPr>
            <a:picLocks noChangeAspect="1"/>
          </p:cNvPicPr>
          <p:nvPr/>
        </p:nvPicPr>
        <p:blipFill>
          <a:blip r:embed="rId2"/>
          <a:stretch>
            <a:fillRect/>
          </a:stretch>
        </p:blipFill>
        <p:spPr>
          <a:xfrm>
            <a:off x="1012005" y="1598621"/>
            <a:ext cx="5676900" cy="4257675"/>
          </a:xfrm>
          <a:prstGeom prst="roundRect">
            <a:avLst>
              <a:gd name="adj" fmla="val 8594"/>
            </a:avLst>
          </a:prstGeom>
          <a:solidFill>
            <a:srgbClr val="FFFFFF">
              <a:shade val="85000"/>
            </a:srgbClr>
          </a:solidFill>
          <a:ln>
            <a:noFill/>
          </a:ln>
          <a:effectLst/>
        </p:spPr>
      </p:pic>
      <p:sp>
        <p:nvSpPr>
          <p:cNvPr id="8" name="Title 1">
            <a:extLst>
              <a:ext uri="{FF2B5EF4-FFF2-40B4-BE49-F238E27FC236}">
                <a16:creationId xmlns:a16="http://schemas.microsoft.com/office/drawing/2014/main" id="{FCBC1830-A808-4C99-95F0-0C3B9E900CE1}"/>
              </a:ext>
            </a:extLst>
          </p:cNvPr>
          <p:cNvSpPr txBox="1">
            <a:spLocks/>
          </p:cNvSpPr>
          <p:nvPr/>
        </p:nvSpPr>
        <p:spPr>
          <a:xfrm>
            <a:off x="927111" y="681313"/>
            <a:ext cx="10516205" cy="736669"/>
          </a:xfrm>
          <a:prstGeom prst="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chor="b">
            <a:normAutofit fontScale="97500"/>
          </a:bodyPr>
          <a:lstStyle>
            <a:lvl1pPr algn="l" defTabSz="457200" rtl="0" eaLnBrk="1" latinLnBrk="0" hangingPunct="1">
              <a:spcBef>
                <a:spcPct val="0"/>
              </a:spcBef>
              <a:buNone/>
              <a:defRPr sz="2000" kern="1200">
                <a:solidFill>
                  <a:schemeClr val="lt1"/>
                </a:solidFill>
                <a:latin typeface="+mn-lt"/>
                <a:ea typeface="+mn-ea"/>
                <a:cs typeface="+mn-cs"/>
              </a:defRPr>
            </a:lvl1pPr>
            <a:lvl2pPr eaLnBrk="1" hangingPunct="1">
              <a:defRPr>
                <a:solidFill>
                  <a:schemeClr val="lt1"/>
                </a:solidFill>
                <a:latin typeface="+mn-lt"/>
                <a:ea typeface="+mn-ea"/>
                <a:cs typeface="+mn-cs"/>
              </a:defRPr>
            </a:lvl2pPr>
            <a:lvl3pPr eaLnBrk="1" hangingPunct="1">
              <a:defRPr>
                <a:solidFill>
                  <a:schemeClr val="lt1"/>
                </a:solidFill>
                <a:latin typeface="+mn-lt"/>
                <a:ea typeface="+mn-ea"/>
                <a:cs typeface="+mn-cs"/>
              </a:defRPr>
            </a:lvl3pPr>
            <a:lvl4pPr eaLnBrk="1" hangingPunct="1">
              <a:defRPr>
                <a:solidFill>
                  <a:schemeClr val="lt1"/>
                </a:solidFill>
                <a:latin typeface="+mn-lt"/>
                <a:ea typeface="+mn-ea"/>
                <a:cs typeface="+mn-cs"/>
              </a:defRPr>
            </a:lvl4pPr>
            <a:lvl5pPr eaLnBrk="1" hangingPunct="1">
              <a:defRPr>
                <a:solidFill>
                  <a:schemeClr val="lt1"/>
                </a:solidFill>
                <a:latin typeface="+mn-lt"/>
                <a:ea typeface="+mn-ea"/>
                <a:cs typeface="+mn-cs"/>
              </a:defRPr>
            </a:lvl5pPr>
            <a:lvl6pPr eaLnBrk="1" hangingPunct="1">
              <a:defRPr>
                <a:solidFill>
                  <a:schemeClr val="lt1"/>
                </a:solidFill>
                <a:latin typeface="+mn-lt"/>
                <a:ea typeface="+mn-ea"/>
                <a:cs typeface="+mn-cs"/>
              </a:defRPr>
            </a:lvl6pPr>
            <a:lvl7pPr eaLnBrk="1" hangingPunct="1">
              <a:defRPr>
                <a:solidFill>
                  <a:schemeClr val="lt1"/>
                </a:solidFill>
                <a:latin typeface="+mn-lt"/>
                <a:ea typeface="+mn-ea"/>
                <a:cs typeface="+mn-cs"/>
              </a:defRPr>
            </a:lvl7pPr>
            <a:lvl8pPr eaLnBrk="1" hangingPunct="1">
              <a:defRPr>
                <a:solidFill>
                  <a:schemeClr val="lt1"/>
                </a:solidFill>
                <a:latin typeface="+mn-lt"/>
                <a:ea typeface="+mn-ea"/>
                <a:cs typeface="+mn-cs"/>
              </a:defRPr>
            </a:lvl8pPr>
            <a:lvl9pPr eaLnBrk="1" hangingPunct="1">
              <a:defRPr>
                <a:solidFill>
                  <a:schemeClr val="lt1"/>
                </a:solidFill>
                <a:latin typeface="+mn-lt"/>
                <a:ea typeface="+mn-ea"/>
                <a:cs typeface="+mn-cs"/>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IN" sz="4000" b="1" dirty="0">
                <a:ln w="22225">
                  <a:solidFill>
                    <a:schemeClr val="accent2"/>
                  </a:solidFill>
                  <a:prstDash val="solid"/>
                </a:ln>
                <a:solidFill>
                  <a:schemeClr val="accent2">
                    <a:lumMod val="40000"/>
                    <a:lumOff val="60000"/>
                  </a:schemeClr>
                </a:solidFill>
                <a:latin typeface="+mj-lt"/>
              </a:rPr>
              <a:t>WORKING</a:t>
            </a:r>
            <a:endParaRPr kumimoji="0" lang="en-IN" sz="4000" b="1" i="0" u="none" strike="noStrike" kern="1200" normalizeH="0" baseline="0" noProof="0" dirty="0">
              <a:ln w="22225">
                <a:solidFill>
                  <a:schemeClr val="accent2"/>
                </a:solidFill>
                <a:prstDash val="solid"/>
              </a:ln>
              <a:solidFill>
                <a:schemeClr val="accent2">
                  <a:lumMod val="40000"/>
                  <a:lumOff val="60000"/>
                </a:schemeClr>
              </a:solidFill>
              <a:uLnTx/>
              <a:uFillTx/>
              <a:latin typeface="+mj-lt"/>
              <a:ea typeface="+mn-ea"/>
              <a:cs typeface="+mn-cs"/>
            </a:endParaRPr>
          </a:p>
        </p:txBody>
      </p:sp>
    </p:spTree>
    <p:extLst>
      <p:ext uri="{BB962C8B-B14F-4D97-AF65-F5344CB8AC3E}">
        <p14:creationId xmlns:p14="http://schemas.microsoft.com/office/powerpoint/2010/main" val="11810862"/>
      </p:ext>
    </p:extLst>
  </p:cSld>
  <p:clrMapOvr>
    <a:masterClrMapping/>
  </p:clrMapOvr>
</p:sld>
</file>

<file path=ppt/theme/theme1.xml><?xml version="1.0" encoding="utf-8"?>
<a:theme xmlns:a="http://schemas.openxmlformats.org/drawingml/2006/main" name="Frame">
  <a:themeElements>
    <a:clrScheme name="Custom 1">
      <a:dk1>
        <a:srgbClr val="000000"/>
      </a:dk1>
      <a:lt1>
        <a:srgbClr val="FFFFFF"/>
      </a:lt1>
      <a:dk2>
        <a:srgbClr val="E58F92"/>
      </a:dk2>
      <a:lt2>
        <a:srgbClr val="EDB1B3"/>
      </a:lt2>
      <a:accent1>
        <a:srgbClr val="FF0000"/>
      </a:accent1>
      <a:accent2>
        <a:srgbClr val="F6D7D8"/>
      </a:accent2>
      <a:accent3>
        <a:srgbClr val="F9A865"/>
      </a:accent3>
      <a:accent4>
        <a:srgbClr val="FDE2CB"/>
      </a:accent4>
      <a:accent5>
        <a:srgbClr val="A72326"/>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175</TotalTime>
  <Words>689</Words>
  <Application>Microsoft Office PowerPoint</Application>
  <PresentationFormat>Widescreen</PresentationFormat>
  <Paragraphs>57</Paragraphs>
  <Slides>15</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Batang</vt:lpstr>
      <vt:lpstr>Arial</vt:lpstr>
      <vt:lpstr>Arial Unicode MS</vt:lpstr>
      <vt:lpstr>Bahnschrift</vt:lpstr>
      <vt:lpstr>Calibri</vt:lpstr>
      <vt:lpstr>Corbel</vt:lpstr>
      <vt:lpstr>open sans</vt:lpstr>
      <vt:lpstr>Wingdings 2</vt:lpstr>
      <vt:lpstr>Frame</vt:lpstr>
      <vt:lpstr>C.A.R.S</vt:lpstr>
      <vt:lpstr>PowerPoint Presentation</vt:lpstr>
      <vt:lpstr>PowerPoint Presentation</vt:lpstr>
      <vt:lpstr>AIRBAG</vt:lpstr>
      <vt:lpstr>PowerPoint Presentation</vt:lpstr>
      <vt:lpstr>PowerPoint Presentation</vt:lpstr>
      <vt:lpstr>PowerPoint Presentation</vt:lpstr>
      <vt:lpstr>      BASE IDEA</vt:lpstr>
      <vt:lpstr>PowerPoint Presentation</vt:lpstr>
      <vt:lpstr>PowerPoint Presentation</vt:lpstr>
      <vt:lpstr>PowerPoint Presentation</vt:lpstr>
      <vt:lpstr>Screenshots of the App</vt:lpstr>
      <vt:lpstr>WHY C.A.R.S?</vt:lpstr>
      <vt:lpstr>Business Idea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hp</cp:lastModifiedBy>
  <cp:revision>25</cp:revision>
  <dcterms:created xsi:type="dcterms:W3CDTF">2021-04-03T07:21:07Z</dcterms:created>
  <dcterms:modified xsi:type="dcterms:W3CDTF">2021-04-03T19:39:06Z</dcterms:modified>
</cp:coreProperties>
</file>